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9" r:id="rId14"/>
    <p:sldId id="270" r:id="rId15"/>
    <p:sldId id="268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546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31.03.2014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31.03.2014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31.03.2014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31.03.2014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31.03.2014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31.03.2014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31.03.2014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31.03.2014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31.03.2014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31.03.2014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31.03.2014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31.03.2014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7" Type="http://schemas.openxmlformats.org/officeDocument/2006/relationships/image" Target="../media/image13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jpeg"/><Relationship Id="rId3" Type="http://schemas.openxmlformats.org/officeDocument/2006/relationships/image" Target="../media/image15.jpeg"/><Relationship Id="rId7" Type="http://schemas.openxmlformats.org/officeDocument/2006/relationships/image" Target="../media/image19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jpeg"/><Relationship Id="rId5" Type="http://schemas.openxmlformats.org/officeDocument/2006/relationships/image" Target="../media/image17.jpeg"/><Relationship Id="rId4" Type="http://schemas.openxmlformats.org/officeDocument/2006/relationships/image" Target="../media/image16.jpeg"/><Relationship Id="rId9" Type="http://schemas.openxmlformats.org/officeDocument/2006/relationships/image" Target="../media/image21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jpeg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8.jpeg"/><Relationship Id="rId4" Type="http://schemas.openxmlformats.org/officeDocument/2006/relationships/image" Target="../media/image37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2.png"/><Relationship Id="rId4" Type="http://schemas.openxmlformats.org/officeDocument/2006/relationships/image" Target="../media/image41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71472" y="571480"/>
            <a:ext cx="7851648" cy="1557350"/>
          </a:xfrm>
        </p:spPr>
        <p:txBody>
          <a:bodyPr>
            <a:normAutofit fontScale="90000"/>
          </a:bodyPr>
          <a:lstStyle/>
          <a:p>
            <a:r>
              <a:rPr lang="uk-UA" sz="5300" dirty="0" smtClean="0"/>
              <a:t>Тема уроку </a:t>
            </a:r>
            <a:r>
              <a:rPr lang="uk-UA" dirty="0" smtClean="0"/>
              <a:t>: Технологія приготування бутербродів 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33400" y="1928802"/>
            <a:ext cx="7854696" cy="4143404"/>
          </a:xfrm>
        </p:spPr>
        <p:txBody>
          <a:bodyPr/>
          <a:lstStyle/>
          <a:p>
            <a:pPr algn="l"/>
            <a:r>
              <a:rPr lang="uk-UA" dirty="0" smtClean="0"/>
              <a:t>                                     </a:t>
            </a:r>
            <a:r>
              <a:rPr lang="uk-UA" sz="3200" dirty="0" smtClean="0"/>
              <a:t>План уроку </a:t>
            </a:r>
            <a:br>
              <a:rPr lang="uk-UA" sz="3200" dirty="0" smtClean="0"/>
            </a:br>
            <a:r>
              <a:rPr lang="uk-UA" sz="3200" dirty="0" smtClean="0"/>
              <a:t>1. Історія походження бутерброду </a:t>
            </a:r>
            <a:br>
              <a:rPr lang="uk-UA" sz="3200" dirty="0" smtClean="0"/>
            </a:br>
            <a:r>
              <a:rPr lang="uk-UA" sz="3200" dirty="0" smtClean="0"/>
              <a:t>2. Загальні правила приготування бутербродів .</a:t>
            </a:r>
            <a:br>
              <a:rPr lang="uk-UA" sz="3200" dirty="0" smtClean="0"/>
            </a:br>
            <a:r>
              <a:rPr lang="uk-UA" sz="3200" dirty="0" smtClean="0"/>
              <a:t>3. Види бутербродів та їх приготування .</a:t>
            </a:r>
            <a:br>
              <a:rPr lang="uk-UA" sz="3200" dirty="0" smtClean="0"/>
            </a:br>
            <a:r>
              <a:rPr lang="uk-UA" sz="3200" dirty="0" smtClean="0"/>
              <a:t>4 . Вимоги до якості бутербродів .</a:t>
            </a:r>
            <a:br>
              <a:rPr lang="uk-UA" sz="3200" dirty="0" smtClean="0"/>
            </a:br>
            <a:r>
              <a:rPr lang="uk-UA" sz="3200" dirty="0" smtClean="0"/>
              <a:t>  </a:t>
            </a:r>
            <a:endParaRPr lang="ru-RU" sz="3200" dirty="0"/>
          </a:p>
        </p:txBody>
      </p:sp>
      <p:pic>
        <p:nvPicPr>
          <p:cNvPr id="4" name="Picture 524" descr="SMBIZ02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flipH="1">
            <a:off x="6881812" y="4357694"/>
            <a:ext cx="2262188" cy="25003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00042"/>
            <a:ext cx="8229600" cy="928694"/>
          </a:xfrm>
        </p:spPr>
        <p:txBody>
          <a:bodyPr/>
          <a:lstStyle/>
          <a:p>
            <a:r>
              <a:rPr lang="uk-UA" dirty="0" smtClean="0"/>
              <a:t>            Відкриті бутерброди </a:t>
            </a:r>
            <a:endParaRPr lang="ru-RU" dirty="0"/>
          </a:p>
        </p:txBody>
      </p:sp>
      <p:pic>
        <p:nvPicPr>
          <p:cNvPr id="4" name="Содержимое 3" descr="бутерброды-валентинки-4-e1329066942233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71473" y="1500174"/>
            <a:ext cx="2571768" cy="2000264"/>
          </a:xfrm>
        </p:spPr>
      </p:pic>
      <p:pic>
        <p:nvPicPr>
          <p:cNvPr id="5" name="Рисунок 4" descr="1261050020_prazdnichnye-buterbrody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43240" y="1500174"/>
            <a:ext cx="3000396" cy="2000264"/>
          </a:xfrm>
          <a:prstGeom prst="rect">
            <a:avLst/>
          </a:prstGeom>
        </p:spPr>
      </p:pic>
      <p:pic>
        <p:nvPicPr>
          <p:cNvPr id="6" name="Рисунок 5" descr="435_2_1000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15074" y="1571612"/>
            <a:ext cx="2428892" cy="1928826"/>
          </a:xfrm>
          <a:prstGeom prst="rect">
            <a:avLst/>
          </a:prstGeom>
        </p:spPr>
      </p:pic>
      <p:pic>
        <p:nvPicPr>
          <p:cNvPr id="7" name="Рисунок 6" descr="getImage (23)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42976" y="3714752"/>
            <a:ext cx="3492496" cy="2333620"/>
          </a:xfrm>
          <a:prstGeom prst="rect">
            <a:avLst/>
          </a:prstGeom>
        </p:spPr>
      </p:pic>
      <p:pic>
        <p:nvPicPr>
          <p:cNvPr id="8" name="Рисунок 7" descr="buterbrody-s-ikroy-na-salate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43438" y="3643314"/>
            <a:ext cx="3571900" cy="2428892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938962"/>
          </a:xfrm>
        </p:spPr>
        <p:txBody>
          <a:bodyPr/>
          <a:lstStyle/>
          <a:p>
            <a:r>
              <a:rPr lang="uk-UA" dirty="0" smtClean="0"/>
              <a:t>Складні відкриті бутерброди </a:t>
            </a:r>
            <a:endParaRPr lang="ru-RU" dirty="0"/>
          </a:p>
        </p:txBody>
      </p:sp>
      <p:pic>
        <p:nvPicPr>
          <p:cNvPr id="4" name="Содержимое 3" descr="big_2209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57159" y="1785926"/>
            <a:ext cx="2500330" cy="2000264"/>
          </a:xfrm>
        </p:spPr>
      </p:pic>
      <p:pic>
        <p:nvPicPr>
          <p:cNvPr id="5" name="Рисунок 4" descr="article_image-image-article.40d05662-0657-4c1b-83cd-846969746d12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14678" y="1785926"/>
            <a:ext cx="2786082" cy="2071702"/>
          </a:xfrm>
          <a:prstGeom prst="rect">
            <a:avLst/>
          </a:prstGeom>
        </p:spPr>
      </p:pic>
      <p:pic>
        <p:nvPicPr>
          <p:cNvPr id="6" name="Рисунок 5" descr="1323337240_getimage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72198" y="1785926"/>
            <a:ext cx="2286016" cy="1928826"/>
          </a:xfrm>
          <a:prstGeom prst="rect">
            <a:avLst/>
          </a:prstGeom>
        </p:spPr>
      </p:pic>
      <p:pic>
        <p:nvPicPr>
          <p:cNvPr id="7" name="Рисунок 6" descr="getImage (11)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15008" y="4000504"/>
            <a:ext cx="2643206" cy="2112189"/>
          </a:xfrm>
          <a:prstGeom prst="rect">
            <a:avLst/>
          </a:prstGeom>
        </p:spPr>
      </p:pic>
      <p:pic>
        <p:nvPicPr>
          <p:cNvPr id="8" name="Рисунок 7" descr="imgpreview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071802" y="4000504"/>
            <a:ext cx="2643206" cy="2166940"/>
          </a:xfrm>
          <a:prstGeom prst="rect">
            <a:avLst/>
          </a:prstGeom>
        </p:spPr>
      </p:pic>
      <p:pic>
        <p:nvPicPr>
          <p:cNvPr id="9" name="Рисунок 8" descr="buterbrody_na_novyi_god.jp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28596" y="4071943"/>
            <a:ext cx="2571768" cy="2000264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724648"/>
          </a:xfrm>
        </p:spPr>
        <p:txBody>
          <a:bodyPr>
            <a:normAutofit/>
          </a:bodyPr>
          <a:lstStyle/>
          <a:p>
            <a:r>
              <a:rPr lang="uk-UA" sz="3200" dirty="0" smtClean="0"/>
              <a:t>   Приготування бутербродів у дитячій тематиці </a:t>
            </a:r>
            <a:endParaRPr lang="ru-RU" sz="3200" dirty="0"/>
          </a:p>
        </p:txBody>
      </p:sp>
      <p:pic>
        <p:nvPicPr>
          <p:cNvPr id="4" name="Содержимое 3" descr="buterbrod-myshka-veselye-recepty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00034" y="1500174"/>
            <a:ext cx="1571636" cy="1785950"/>
          </a:xfrm>
        </p:spPr>
      </p:pic>
      <p:pic>
        <p:nvPicPr>
          <p:cNvPr id="5" name="Содержимое 3" descr="http://cs10262.userapi.com/u121790406/-14/m_8e915850.jpg"/>
          <p:cNvPicPr>
            <a:picLocks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357422" y="1500174"/>
            <a:ext cx="1651000" cy="1785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 descr="http://cs10262.userapi.com/u121790406/-14/m_0990aabe.jpg"/>
          <p:cNvPicPr/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214810" y="1500174"/>
            <a:ext cx="2133600" cy="1857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Рисунок 6" descr="http://cs10262.userapi.com/u121790406/-14/m_9cc696f9.jpg"/>
          <p:cNvPicPr/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572264" y="1500174"/>
            <a:ext cx="2209800" cy="1857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Рисунок 7" descr="http://cs10262.userapi.com/u121790406/-14/m_45eaac95.jpg"/>
          <p:cNvPicPr/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715140" y="3786190"/>
            <a:ext cx="2057400" cy="20717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Рисунок 8" descr="http://cs10262.userapi.com/u121790406/-14/m_a016f51d.jpg"/>
          <p:cNvPicPr/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4572000" y="3786190"/>
            <a:ext cx="2038350" cy="2076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Рисунок 9" descr="http://cs10262.userapi.com/u121790406/-14/m_2153c172.jpg"/>
          <p:cNvPicPr/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357159" y="3857628"/>
            <a:ext cx="2071702" cy="2000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Рисунок 10" descr="http://cs10262.userapi.com/u121790406/-14/m_e87f488b.jpg"/>
          <p:cNvPicPr/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2571736" y="3786190"/>
            <a:ext cx="1928826" cy="2014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010400"/>
          </a:xfrm>
        </p:spPr>
        <p:txBody>
          <a:bodyPr>
            <a:normAutofit fontScale="90000"/>
          </a:bodyPr>
          <a:lstStyle/>
          <a:p>
            <a:r>
              <a:rPr lang="uk-UA" dirty="0" smtClean="0"/>
              <a:t>    Закриті бутерброди ( сандвічі)</a:t>
            </a:r>
            <a:endParaRPr lang="ru-RU" dirty="0"/>
          </a:p>
        </p:txBody>
      </p:sp>
      <p:pic>
        <p:nvPicPr>
          <p:cNvPr id="4" name="Содержимое 3" descr="1255941016_91ff952c851e06466613caa1f34_prev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000628" y="3071810"/>
            <a:ext cx="3595693" cy="2999592"/>
          </a:xfrm>
        </p:spPr>
      </p:pic>
      <p:pic>
        <p:nvPicPr>
          <p:cNvPr id="5" name="Рисунок 4" descr="1321016300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8662" y="2071678"/>
            <a:ext cx="3857652" cy="2643205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00042"/>
            <a:ext cx="8229600" cy="857256"/>
          </a:xfrm>
        </p:spPr>
        <p:txBody>
          <a:bodyPr>
            <a:normAutofit fontScale="90000"/>
          </a:bodyPr>
          <a:lstStyle/>
          <a:p>
            <a:r>
              <a:rPr lang="uk-UA" dirty="0" smtClean="0"/>
              <a:t>   Закусочні бутерброди (канапе)</a:t>
            </a:r>
            <a:endParaRPr lang="ru-RU" dirty="0"/>
          </a:p>
        </p:txBody>
      </p:sp>
      <p:pic>
        <p:nvPicPr>
          <p:cNvPr id="4" name="Содержимое 3" descr="getImage (3)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57224" y="1643050"/>
            <a:ext cx="3429024" cy="2351093"/>
          </a:xfrm>
        </p:spPr>
      </p:pic>
      <p:pic>
        <p:nvPicPr>
          <p:cNvPr id="5" name="Рисунок 4" descr="getImage (20)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29322" y="4143380"/>
            <a:ext cx="2786146" cy="2357454"/>
          </a:xfrm>
          <a:prstGeom prst="rect">
            <a:avLst/>
          </a:prstGeom>
        </p:spPr>
      </p:pic>
      <p:pic>
        <p:nvPicPr>
          <p:cNvPr id="7" name="Рисунок 6" descr="getImage (22)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2910" y="4143380"/>
            <a:ext cx="3063868" cy="2357478"/>
          </a:xfrm>
          <a:prstGeom prst="rect">
            <a:avLst/>
          </a:prstGeom>
        </p:spPr>
      </p:pic>
      <p:pic>
        <p:nvPicPr>
          <p:cNvPr id="8" name="Рисунок 7" descr="imgpreview (1)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14744" y="4143380"/>
            <a:ext cx="2571768" cy="2357454"/>
          </a:xfrm>
          <a:prstGeom prst="rect">
            <a:avLst/>
          </a:prstGeom>
        </p:spPr>
      </p:pic>
      <p:pic>
        <p:nvPicPr>
          <p:cNvPr id="9" name="Рисунок 8" descr="getImage (32)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43438" y="1643050"/>
            <a:ext cx="3214710" cy="2428892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uk-UA" sz="4400" dirty="0" smtClean="0"/>
              <a:t>Оформлення  столу для бенкету             </a:t>
            </a:r>
            <a:br>
              <a:rPr lang="uk-UA" sz="4400" dirty="0" smtClean="0"/>
            </a:br>
            <a:r>
              <a:rPr lang="uk-UA" sz="4400" dirty="0" smtClean="0"/>
              <a:t>             фуршет  бутербродами</a:t>
            </a:r>
            <a:endParaRPr lang="ru-RU" sz="4400" dirty="0"/>
          </a:p>
        </p:txBody>
      </p:sp>
      <p:pic>
        <p:nvPicPr>
          <p:cNvPr id="4" name="Содержимое 3" descr="furshet-01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14348" y="1857364"/>
            <a:ext cx="7511121" cy="4389437"/>
          </a:xfr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796086"/>
          </a:xfrm>
        </p:spPr>
        <p:txBody>
          <a:bodyPr>
            <a:normAutofit fontScale="90000"/>
          </a:bodyPr>
          <a:lstStyle/>
          <a:p>
            <a:r>
              <a:rPr lang="uk-UA" dirty="0" smtClean="0"/>
              <a:t>        </a:t>
            </a:r>
            <a:r>
              <a:rPr lang="uk-UA" sz="6000" dirty="0" smtClean="0"/>
              <a:t>Гарячі  бутерброди </a:t>
            </a:r>
            <a:endParaRPr lang="ru-RU" sz="6000" dirty="0"/>
          </a:p>
        </p:txBody>
      </p:sp>
      <p:pic>
        <p:nvPicPr>
          <p:cNvPr id="4" name="Содержимое 3" descr="getImage (18)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00034" y="1643050"/>
            <a:ext cx="2786082" cy="2181220"/>
          </a:xfrm>
          <a:prstGeom prst="rect">
            <a:avLst/>
          </a:prstGeom>
        </p:spPr>
      </p:pic>
      <p:pic>
        <p:nvPicPr>
          <p:cNvPr id="5" name="Рисунок 4" descr="getImage (33)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28926" y="2857496"/>
            <a:ext cx="3000396" cy="2286016"/>
          </a:xfrm>
          <a:prstGeom prst="rect">
            <a:avLst/>
          </a:prstGeom>
        </p:spPr>
      </p:pic>
      <p:pic>
        <p:nvPicPr>
          <p:cNvPr id="7" name="Рисунок 6" descr="getImage (4)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29256" y="4500570"/>
            <a:ext cx="2786082" cy="1862142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428604"/>
            <a:ext cx="8229600" cy="928694"/>
          </a:xfrm>
        </p:spPr>
        <p:txBody>
          <a:bodyPr/>
          <a:lstStyle/>
          <a:p>
            <a:r>
              <a:rPr lang="uk-UA" dirty="0" smtClean="0"/>
              <a:t>            Солодкі бутерброди </a:t>
            </a:r>
            <a:endParaRPr lang="ru-RU" dirty="0"/>
          </a:p>
        </p:txBody>
      </p:sp>
      <p:pic>
        <p:nvPicPr>
          <p:cNvPr id="4" name="Содержимое 3" descr="getImage (9)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57224" y="1357298"/>
            <a:ext cx="3251200" cy="2438400"/>
          </a:xfrm>
          <a:prstGeom prst="rect">
            <a:avLst/>
          </a:prstGeom>
        </p:spPr>
      </p:pic>
      <p:pic>
        <p:nvPicPr>
          <p:cNvPr id="5" name="Рисунок 4" descr="бутерброд корзинка з фруктами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72000" y="1357298"/>
            <a:ext cx="3409952" cy="2500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1142976" y="4071942"/>
            <a:ext cx="6858048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800" dirty="0" smtClean="0"/>
              <a:t>Готують солодкі бутерброди з медом , варенням , шоколадним маслом , сиром та фруктами. </a:t>
            </a:r>
            <a:br>
              <a:rPr lang="uk-UA" sz="2800" dirty="0" smtClean="0"/>
            </a:br>
            <a:r>
              <a:rPr lang="uk-UA" sz="2800" dirty="0" smtClean="0"/>
              <a:t>До цих бутербродів можна подати чай ,</a:t>
            </a:r>
            <a:br>
              <a:rPr lang="uk-UA" sz="2800" dirty="0" smtClean="0"/>
            </a:br>
            <a:r>
              <a:rPr lang="uk-UA" sz="2800" dirty="0" smtClean="0"/>
              <a:t> каву , молочний коктейль  .</a:t>
            </a:r>
            <a:endParaRPr lang="ru-RU" sz="2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uk-UA" dirty="0" smtClean="0"/>
              <a:t>   Знайдіть помилки , допущенні </a:t>
            </a:r>
            <a:br>
              <a:rPr lang="uk-UA" dirty="0" smtClean="0"/>
            </a:br>
            <a:r>
              <a:rPr lang="uk-UA" dirty="0" smtClean="0"/>
              <a:t>     при приготуванні бутербродів      </a:t>
            </a:r>
            <a:endParaRPr lang="ru-RU" dirty="0"/>
          </a:p>
        </p:txBody>
      </p:sp>
      <p:pic>
        <p:nvPicPr>
          <p:cNvPr id="4" name="Содержимое 3" descr="getImage (17)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14348" y="1857364"/>
            <a:ext cx="3571900" cy="2136779"/>
          </a:xfrm>
        </p:spPr>
      </p:pic>
      <p:pic>
        <p:nvPicPr>
          <p:cNvPr id="5" name="Рисунок 4" descr="How-to-cook-a-new-year-sandwiches-with-herring-in-2013-2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86314" y="1857364"/>
            <a:ext cx="3429024" cy="2214562"/>
          </a:xfrm>
          <a:prstGeom prst="rect">
            <a:avLst/>
          </a:prstGeom>
        </p:spPr>
      </p:pic>
      <p:pic>
        <p:nvPicPr>
          <p:cNvPr id="6" name="Содержимое 3" descr="getImage (31)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4348" y="4143380"/>
            <a:ext cx="3571900" cy="2428892"/>
          </a:xfrm>
          <a:prstGeom prst="rect">
            <a:avLst/>
          </a:prstGeom>
        </p:spPr>
      </p:pic>
      <p:pic>
        <p:nvPicPr>
          <p:cNvPr id="7" name="Рисунок 6" descr="getImage (1)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86314" y="4143380"/>
            <a:ext cx="3429024" cy="2286016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uk-UA" sz="4000" dirty="0" smtClean="0"/>
              <a:t>    Обладнання  , що використовують   </a:t>
            </a:r>
            <a:br>
              <a:rPr lang="uk-UA" sz="4000" dirty="0" smtClean="0"/>
            </a:br>
            <a:r>
              <a:rPr lang="uk-UA" sz="4000" dirty="0" smtClean="0"/>
              <a:t>      для приготування   бутербродів</a:t>
            </a:r>
            <a:endParaRPr lang="ru-RU" sz="4000" dirty="0"/>
          </a:p>
        </p:txBody>
      </p:sp>
      <p:pic>
        <p:nvPicPr>
          <p:cNvPr id="4" name="Содержимое 3" descr="show_image_in_imgtag (1)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57224" y="1857364"/>
            <a:ext cx="3214710" cy="1857378"/>
          </a:xfrm>
        </p:spPr>
      </p:pic>
      <p:pic>
        <p:nvPicPr>
          <p:cNvPr id="5" name="Рисунок 4" descr="imgpreview (2)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00694" y="1785926"/>
            <a:ext cx="3000396" cy="2271714"/>
          </a:xfrm>
          <a:prstGeom prst="rect">
            <a:avLst/>
          </a:prstGeom>
        </p:spPr>
      </p:pic>
      <p:pic>
        <p:nvPicPr>
          <p:cNvPr id="6" name="Рисунок 5" descr="WAGNER09_small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5786" y="3714752"/>
            <a:ext cx="3286148" cy="2786082"/>
          </a:xfrm>
          <a:prstGeom prst="rect">
            <a:avLst/>
          </a:prstGeom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929190" y="4000504"/>
            <a:ext cx="2786082" cy="24288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Вимоги до якості бутербродів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uk-UA" dirty="0" smtClean="0"/>
              <a:t>Продукти акуратно нарізані, зачищені і викладені на скибочці хліба.</a:t>
            </a:r>
            <a:br>
              <a:rPr lang="uk-UA" dirty="0" smtClean="0"/>
            </a:br>
            <a:r>
              <a:rPr lang="uk-UA" dirty="0" smtClean="0"/>
              <a:t> Вони мають гладеньку поверхню, смак і запах властивий використовуваним продуктам. </a:t>
            </a:r>
            <a:br>
              <a:rPr lang="uk-UA" dirty="0" smtClean="0"/>
            </a:br>
            <a:r>
              <a:rPr lang="uk-UA" dirty="0" smtClean="0"/>
              <a:t>Хліб не черствий , товщина скибочки для відкритих – 1-1,5 см,  закритих-0,5см.</a:t>
            </a:r>
            <a:br>
              <a:rPr lang="uk-UA" dirty="0" smtClean="0"/>
            </a:br>
            <a:r>
              <a:rPr lang="uk-UA" dirty="0" smtClean="0"/>
              <a:t/>
            </a:r>
            <a:br>
              <a:rPr lang="uk-UA" dirty="0" smtClean="0"/>
            </a:br>
            <a:r>
              <a:rPr lang="uk-UA" dirty="0" smtClean="0"/>
              <a:t>Бутерброди не підлягають тривалому</a:t>
            </a:r>
            <a:br>
              <a:rPr lang="uk-UA" dirty="0" smtClean="0"/>
            </a:br>
            <a:r>
              <a:rPr lang="uk-UA" dirty="0" smtClean="0"/>
              <a:t> зберіганню , їх  готують безпосередньо</a:t>
            </a:r>
            <a:br>
              <a:rPr lang="uk-UA" dirty="0" smtClean="0"/>
            </a:br>
            <a:r>
              <a:rPr lang="uk-UA" dirty="0" smtClean="0"/>
              <a:t> перед реалізацією .</a:t>
            </a:r>
            <a:endParaRPr lang="ru-RU" dirty="0" smtClean="0"/>
          </a:p>
          <a:p>
            <a:endParaRPr lang="ru-RU" dirty="0"/>
          </a:p>
        </p:txBody>
      </p:sp>
      <p:pic>
        <p:nvPicPr>
          <p:cNvPr id="5" name="Picture 2" descr="G:\KYXARJTA\3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000892" y="4429132"/>
            <a:ext cx="1820631" cy="20002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357298"/>
            <a:ext cx="8229600" cy="4967302"/>
          </a:xfrm>
        </p:spPr>
        <p:txBody>
          <a:bodyPr/>
          <a:lstStyle/>
          <a:p>
            <a:r>
              <a:rPr lang="uk-UA" b="1" dirty="0" smtClean="0"/>
              <a:t>                            Завдання </a:t>
            </a:r>
            <a:r>
              <a:rPr lang="uk-UA" b="1" dirty="0" smtClean="0"/>
              <a:t>№ 1</a:t>
            </a:r>
            <a:endParaRPr lang="ru-RU" dirty="0" smtClean="0"/>
          </a:p>
          <a:p>
            <a:r>
              <a:rPr lang="uk-UA" b="1" i="1" dirty="0" smtClean="0"/>
              <a:t>Розмістіть в правильній послідовності приготування відкритих бутербродів </a:t>
            </a:r>
            <a:endParaRPr lang="ru-RU" dirty="0" smtClean="0"/>
          </a:p>
          <a:p>
            <a:r>
              <a:rPr lang="uk-UA" dirty="0" smtClean="0"/>
              <a:t>а) </a:t>
            </a:r>
            <a:r>
              <a:rPr lang="uk-UA" dirty="0" smtClean="0"/>
              <a:t>нарізання продуктів;                    </a:t>
            </a:r>
            <a:r>
              <a:rPr lang="uk-UA" b="1" dirty="0" smtClean="0"/>
              <a:t>1</a:t>
            </a:r>
            <a:r>
              <a:rPr lang="uk-UA" b="1" dirty="0" smtClean="0"/>
              <a:t>)</a:t>
            </a:r>
            <a:r>
              <a:rPr lang="uk-UA" dirty="0" smtClean="0"/>
              <a:t/>
            </a:r>
            <a:br>
              <a:rPr lang="uk-UA" dirty="0" smtClean="0"/>
            </a:br>
            <a:r>
              <a:rPr lang="uk-UA" dirty="0" smtClean="0"/>
              <a:t>б) </a:t>
            </a:r>
            <a:r>
              <a:rPr lang="uk-UA" dirty="0" smtClean="0"/>
              <a:t>оформлення і відпуск .                </a:t>
            </a:r>
            <a:r>
              <a:rPr lang="uk-UA" b="1" dirty="0" smtClean="0"/>
              <a:t>2</a:t>
            </a:r>
            <a:r>
              <a:rPr lang="uk-UA" b="1" dirty="0" smtClean="0"/>
              <a:t>)</a:t>
            </a:r>
            <a:r>
              <a:rPr lang="uk-UA" dirty="0" smtClean="0"/>
              <a:t> </a:t>
            </a:r>
            <a:br>
              <a:rPr lang="uk-UA" dirty="0" smtClean="0"/>
            </a:br>
            <a:r>
              <a:rPr lang="uk-UA" dirty="0" smtClean="0"/>
              <a:t>в) </a:t>
            </a:r>
            <a:r>
              <a:rPr lang="uk-UA" dirty="0" smtClean="0"/>
              <a:t>викладання продуктів;                </a:t>
            </a:r>
            <a:r>
              <a:rPr lang="uk-UA" dirty="0" smtClean="0"/>
              <a:t> </a:t>
            </a:r>
            <a:r>
              <a:rPr lang="uk-UA" b="1" dirty="0" smtClean="0"/>
              <a:t>3</a:t>
            </a:r>
            <a:r>
              <a:rPr lang="uk-UA" b="1" dirty="0" smtClean="0"/>
              <a:t>)</a:t>
            </a:r>
            <a:r>
              <a:rPr lang="uk-UA" dirty="0" smtClean="0"/>
              <a:t/>
            </a:r>
            <a:br>
              <a:rPr lang="uk-UA" dirty="0" smtClean="0"/>
            </a:br>
            <a:r>
              <a:rPr lang="uk-UA" dirty="0" smtClean="0"/>
              <a:t>г) </a:t>
            </a:r>
            <a:r>
              <a:rPr lang="uk-UA" dirty="0" smtClean="0"/>
              <a:t>підготовка продуктів ;                 </a:t>
            </a:r>
            <a:r>
              <a:rPr lang="uk-UA" dirty="0" smtClean="0"/>
              <a:t> </a:t>
            </a:r>
            <a:r>
              <a:rPr lang="uk-UA" b="1" dirty="0" smtClean="0"/>
              <a:t>4</a:t>
            </a:r>
            <a:r>
              <a:rPr lang="uk-UA" b="1" dirty="0" smtClean="0"/>
              <a:t>)</a:t>
            </a:r>
            <a:r>
              <a:rPr lang="uk-UA" dirty="0" smtClean="0"/>
              <a:t/>
            </a:r>
            <a:br>
              <a:rPr lang="uk-UA" dirty="0" smtClean="0"/>
            </a:br>
            <a:r>
              <a:rPr lang="uk-UA" dirty="0" smtClean="0"/>
              <a:t>д) </a:t>
            </a:r>
            <a:r>
              <a:rPr lang="uk-UA" dirty="0" smtClean="0"/>
              <a:t>нарізання хліба на смужки;         </a:t>
            </a:r>
            <a:r>
              <a:rPr lang="uk-UA" b="1" dirty="0" smtClean="0"/>
              <a:t>5</a:t>
            </a:r>
            <a:r>
              <a:rPr lang="uk-UA" b="1" dirty="0" smtClean="0"/>
              <a:t>)</a:t>
            </a:r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642918"/>
            <a:ext cx="8229600" cy="5681682"/>
          </a:xfrm>
        </p:spPr>
        <p:txBody>
          <a:bodyPr>
            <a:normAutofit fontScale="92500"/>
          </a:bodyPr>
          <a:lstStyle/>
          <a:p>
            <a:r>
              <a:rPr lang="uk-UA" b="1" dirty="0" smtClean="0"/>
              <a:t>                                  Завдання </a:t>
            </a:r>
            <a:r>
              <a:rPr lang="uk-UA" b="1" dirty="0" smtClean="0"/>
              <a:t>№ 2</a:t>
            </a:r>
            <a:endParaRPr lang="ru-RU" dirty="0" smtClean="0"/>
          </a:p>
          <a:p>
            <a:r>
              <a:rPr lang="uk-UA" b="1" i="1" dirty="0" smtClean="0"/>
              <a:t>     Розмістіть </a:t>
            </a:r>
            <a:r>
              <a:rPr lang="uk-UA" b="1" i="1" dirty="0" smtClean="0"/>
              <a:t>в правильній послідовності приготування бутербродів закусочних (канапе):</a:t>
            </a:r>
            <a:endParaRPr lang="ru-RU" dirty="0" smtClean="0"/>
          </a:p>
          <a:p>
            <a:r>
              <a:rPr lang="uk-UA" dirty="0" smtClean="0"/>
              <a:t> а) нарізання продуктів;                         </a:t>
            </a:r>
            <a:r>
              <a:rPr lang="uk-UA" dirty="0" smtClean="0"/>
              <a:t> </a:t>
            </a:r>
            <a:r>
              <a:rPr lang="uk-UA" b="1" dirty="0" smtClean="0"/>
              <a:t>1)</a:t>
            </a:r>
            <a:endParaRPr lang="ru-RU" dirty="0" smtClean="0"/>
          </a:p>
          <a:p>
            <a:r>
              <a:rPr lang="uk-UA" dirty="0" smtClean="0"/>
              <a:t> б) нарізання хліба на смужки;             </a:t>
            </a:r>
            <a:r>
              <a:rPr lang="uk-UA" dirty="0" smtClean="0"/>
              <a:t> </a:t>
            </a:r>
            <a:r>
              <a:rPr lang="uk-UA" b="1" dirty="0" smtClean="0"/>
              <a:t>2)</a:t>
            </a:r>
            <a:endParaRPr lang="ru-RU" dirty="0" smtClean="0"/>
          </a:p>
          <a:p>
            <a:r>
              <a:rPr lang="uk-UA" dirty="0" smtClean="0"/>
              <a:t>  в) зрізання шкоринки з хліба;              </a:t>
            </a:r>
            <a:r>
              <a:rPr lang="uk-UA" b="1" dirty="0" smtClean="0"/>
              <a:t>3</a:t>
            </a:r>
            <a:r>
              <a:rPr lang="uk-UA" b="1" dirty="0" smtClean="0"/>
              <a:t>)</a:t>
            </a:r>
            <a:endParaRPr lang="ru-RU" dirty="0" smtClean="0"/>
          </a:p>
          <a:p>
            <a:r>
              <a:rPr lang="uk-UA" dirty="0" smtClean="0"/>
              <a:t>  г) охолодження;                                       </a:t>
            </a:r>
            <a:r>
              <a:rPr lang="uk-UA" b="1" dirty="0" smtClean="0"/>
              <a:t>4</a:t>
            </a:r>
            <a:r>
              <a:rPr lang="uk-UA" b="1" dirty="0" smtClean="0"/>
              <a:t>)</a:t>
            </a:r>
            <a:endParaRPr lang="ru-RU" dirty="0" smtClean="0"/>
          </a:p>
          <a:p>
            <a:r>
              <a:rPr lang="uk-UA" dirty="0" smtClean="0"/>
              <a:t>  д) обсмажування на маслі;                     </a:t>
            </a:r>
            <a:r>
              <a:rPr lang="uk-UA" b="1" dirty="0" smtClean="0"/>
              <a:t>5</a:t>
            </a:r>
            <a:r>
              <a:rPr lang="uk-UA" b="1" dirty="0" smtClean="0"/>
              <a:t>)</a:t>
            </a:r>
            <a:endParaRPr lang="ru-RU" dirty="0" smtClean="0"/>
          </a:p>
          <a:p>
            <a:r>
              <a:rPr lang="uk-UA" dirty="0" smtClean="0"/>
              <a:t>  е) викладання продуктів;                       </a:t>
            </a:r>
            <a:r>
              <a:rPr lang="uk-UA" b="1" dirty="0" smtClean="0"/>
              <a:t>6</a:t>
            </a:r>
            <a:r>
              <a:rPr lang="uk-UA" b="1" dirty="0" smtClean="0"/>
              <a:t>)</a:t>
            </a:r>
            <a:endParaRPr lang="ru-RU" dirty="0" smtClean="0"/>
          </a:p>
          <a:p>
            <a:r>
              <a:rPr lang="uk-UA" dirty="0" smtClean="0"/>
              <a:t>  є) відпуск;                                                  </a:t>
            </a:r>
            <a:r>
              <a:rPr lang="uk-UA" b="1" dirty="0" smtClean="0"/>
              <a:t>7)</a:t>
            </a:r>
            <a:endParaRPr lang="ru-RU" dirty="0" smtClean="0"/>
          </a:p>
          <a:p>
            <a:r>
              <a:rPr lang="uk-UA" dirty="0" smtClean="0"/>
              <a:t>  й) нарізання смужок різної форми;    </a:t>
            </a:r>
            <a:r>
              <a:rPr lang="uk-UA" dirty="0" smtClean="0"/>
              <a:t>  </a:t>
            </a:r>
            <a:r>
              <a:rPr lang="uk-UA" b="1" dirty="0" smtClean="0"/>
              <a:t>8</a:t>
            </a:r>
            <a:r>
              <a:rPr lang="uk-UA" b="1" dirty="0" smtClean="0"/>
              <a:t>)</a:t>
            </a:r>
            <a:endParaRPr lang="ru-RU" dirty="0" smtClean="0"/>
          </a:p>
          <a:p>
            <a:r>
              <a:rPr lang="uk-UA" dirty="0" smtClean="0"/>
              <a:t>  к) оформлення.                                       </a:t>
            </a:r>
            <a:r>
              <a:rPr lang="uk-UA" dirty="0" smtClean="0"/>
              <a:t>  </a:t>
            </a:r>
            <a:r>
              <a:rPr lang="uk-UA" b="1" dirty="0" smtClean="0"/>
              <a:t>9</a:t>
            </a:r>
            <a:r>
              <a:rPr lang="uk-UA" b="1" dirty="0" smtClean="0"/>
              <a:t>)</a:t>
            </a:r>
            <a:r>
              <a:rPr lang="uk-UA" dirty="0" smtClean="0"/>
              <a:t/>
            </a:r>
            <a:br>
              <a:rPr lang="uk-UA" dirty="0" smtClean="0"/>
            </a:br>
            <a:endParaRPr lang="ru-RU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57166"/>
            <a:ext cx="8229600" cy="642942"/>
          </a:xfrm>
        </p:spPr>
        <p:txBody>
          <a:bodyPr>
            <a:normAutofit fontScale="90000"/>
          </a:bodyPr>
          <a:lstStyle/>
          <a:p>
            <a:r>
              <a:rPr lang="uk-UA" b="1" dirty="0" smtClean="0"/>
              <a:t/>
            </a:r>
            <a:br>
              <a:rPr lang="uk-UA" b="1" dirty="0" smtClean="0"/>
            </a:br>
            <a:r>
              <a:rPr lang="uk-UA" b="1" dirty="0" smtClean="0"/>
              <a:t/>
            </a:r>
            <a:br>
              <a:rPr lang="uk-UA" b="1" dirty="0" smtClean="0"/>
            </a:br>
            <a:r>
              <a:rPr lang="uk-UA" b="1" dirty="0" smtClean="0"/>
              <a:t/>
            </a:r>
            <a:br>
              <a:rPr lang="uk-UA" b="1" dirty="0" smtClean="0"/>
            </a:br>
            <a:r>
              <a:rPr lang="uk-UA" b="1" dirty="0" smtClean="0"/>
              <a:t/>
            </a:r>
            <a:br>
              <a:rPr lang="uk-UA" b="1" dirty="0" smtClean="0"/>
            </a:br>
            <a:r>
              <a:rPr lang="uk-UA" b="1" dirty="0" smtClean="0"/>
              <a:t/>
            </a:r>
            <a:br>
              <a:rPr lang="uk-UA" b="1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uk-UA" b="1" dirty="0" smtClean="0"/>
              <a:t> </a:t>
            </a:r>
            <a:r>
              <a:rPr lang="uk-UA" b="1" dirty="0" smtClean="0"/>
              <a:t>               Тестове </a:t>
            </a:r>
            <a:r>
              <a:rPr lang="uk-UA" b="1" dirty="0" smtClean="0"/>
              <a:t>опитування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000108"/>
            <a:ext cx="8229600" cy="5857892"/>
          </a:xfrm>
        </p:spPr>
        <p:txBody>
          <a:bodyPr>
            <a:normAutofit fontScale="47500" lnSpcReduction="20000"/>
          </a:bodyPr>
          <a:lstStyle/>
          <a:p>
            <a:r>
              <a:rPr lang="uk-UA" b="1" dirty="0" smtClean="0"/>
              <a:t>Тестове опитування по темі «Приготування бутербродів»</a:t>
            </a:r>
            <a:endParaRPr lang="ru-RU" dirty="0" smtClean="0"/>
          </a:p>
          <a:p>
            <a:r>
              <a:rPr lang="uk-UA" b="1" dirty="0" smtClean="0"/>
              <a:t>1.  Хліб для відкритих бутербродів нарізають масою</a:t>
            </a:r>
            <a:r>
              <a:rPr lang="uk-UA" dirty="0" smtClean="0"/>
              <a:t>:</a:t>
            </a:r>
            <a:endParaRPr lang="ru-RU" dirty="0" smtClean="0"/>
          </a:p>
          <a:p>
            <a:r>
              <a:rPr lang="uk-UA" dirty="0" smtClean="0"/>
              <a:t>          а) 10-15гр;                                 б) 20-30гр;</a:t>
            </a:r>
            <a:br>
              <a:rPr lang="uk-UA" dirty="0" smtClean="0"/>
            </a:br>
            <a:r>
              <a:rPr lang="uk-UA" dirty="0" smtClean="0"/>
              <a:t>          в) 30-40гр;                                 г) 40-50гр;</a:t>
            </a:r>
            <a:endParaRPr lang="ru-RU" dirty="0" smtClean="0"/>
          </a:p>
          <a:p>
            <a:r>
              <a:rPr lang="uk-UA" b="1" dirty="0" smtClean="0"/>
              <a:t>2. Виберіть правильні групи бутербродів:</a:t>
            </a:r>
            <a:endParaRPr lang="ru-RU" dirty="0" smtClean="0"/>
          </a:p>
          <a:p>
            <a:r>
              <a:rPr lang="uk-UA" dirty="0" smtClean="0"/>
              <a:t>          а) відкриті, закриті, закусочні, гарячі;</a:t>
            </a:r>
            <a:endParaRPr lang="ru-RU" dirty="0" smtClean="0"/>
          </a:p>
          <a:p>
            <a:r>
              <a:rPr lang="uk-UA" dirty="0" smtClean="0"/>
              <a:t>         б) канапе , теплі, смажені, закусочні  ;</a:t>
            </a:r>
            <a:endParaRPr lang="ru-RU" dirty="0" smtClean="0"/>
          </a:p>
          <a:p>
            <a:r>
              <a:rPr lang="uk-UA" dirty="0" smtClean="0"/>
              <a:t>         в) гарячі , холодні, напіввідкриті, прості .</a:t>
            </a:r>
            <a:endParaRPr lang="ru-RU" dirty="0" smtClean="0"/>
          </a:p>
          <a:p>
            <a:r>
              <a:rPr lang="uk-UA" b="1" dirty="0" smtClean="0"/>
              <a:t/>
            </a:r>
            <a:br>
              <a:rPr lang="uk-UA" b="1" dirty="0" smtClean="0"/>
            </a:br>
            <a:r>
              <a:rPr lang="uk-UA" b="1" dirty="0" smtClean="0"/>
              <a:t>3.  Продукти укладають на хліб для бутербродів так. щоб вони</a:t>
            </a:r>
            <a:r>
              <a:rPr lang="uk-UA" dirty="0" smtClean="0"/>
              <a:t>:</a:t>
            </a:r>
            <a:br>
              <a:rPr lang="uk-UA" dirty="0" smtClean="0"/>
            </a:br>
            <a:r>
              <a:rPr lang="uk-UA" dirty="0" smtClean="0"/>
              <a:t>              а) повністю покрили хліб;</a:t>
            </a:r>
            <a:br>
              <a:rPr lang="uk-UA" dirty="0" smtClean="0"/>
            </a:br>
            <a:r>
              <a:rPr lang="uk-UA" dirty="0" smtClean="0"/>
              <a:t>              б) частково покрили хліб;</a:t>
            </a:r>
            <a:endParaRPr lang="ru-RU" dirty="0" smtClean="0"/>
          </a:p>
          <a:p>
            <a:r>
              <a:rPr lang="uk-UA" b="1" dirty="0" smtClean="0"/>
              <a:t>4.  Для приготування відкритих бутербродів використовують:</a:t>
            </a:r>
            <a:br>
              <a:rPr lang="uk-UA" b="1" dirty="0" smtClean="0"/>
            </a:br>
            <a:r>
              <a:rPr lang="uk-UA" b="1" dirty="0" smtClean="0"/>
              <a:t>              </a:t>
            </a:r>
            <a:r>
              <a:rPr lang="uk-UA" dirty="0" smtClean="0"/>
              <a:t>а) одну скибку хліба;                 </a:t>
            </a:r>
            <a:br>
              <a:rPr lang="uk-UA" dirty="0" smtClean="0"/>
            </a:br>
            <a:r>
              <a:rPr lang="uk-UA" dirty="0" smtClean="0"/>
              <a:t>              б) дві скибки хліба;</a:t>
            </a:r>
            <a:r>
              <a:rPr lang="uk-UA" b="1" dirty="0" smtClean="0"/>
              <a:t/>
            </a:r>
            <a:br>
              <a:rPr lang="uk-UA" b="1" dirty="0" smtClean="0"/>
            </a:br>
            <a:r>
              <a:rPr lang="uk-UA" b="1" dirty="0" smtClean="0"/>
              <a:t>              </a:t>
            </a:r>
            <a:r>
              <a:rPr lang="uk-UA" b="1" dirty="0" smtClean="0"/>
              <a:t> </a:t>
            </a:r>
            <a:r>
              <a:rPr lang="uk-UA" dirty="0" smtClean="0"/>
              <a:t>в</a:t>
            </a:r>
            <a:r>
              <a:rPr lang="uk-UA" dirty="0" smtClean="0"/>
              <a:t>) бутербродну булку;</a:t>
            </a:r>
            <a:endParaRPr lang="ru-RU" dirty="0" smtClean="0"/>
          </a:p>
          <a:p>
            <a:r>
              <a:rPr lang="uk-UA" b="1" dirty="0" smtClean="0"/>
              <a:t>5.  Готові бутерброди зберігають:</a:t>
            </a:r>
            <a:br>
              <a:rPr lang="uk-UA" b="1" dirty="0" smtClean="0"/>
            </a:br>
            <a:r>
              <a:rPr lang="uk-UA" b="1" dirty="0" smtClean="0"/>
              <a:t>         </a:t>
            </a:r>
            <a:r>
              <a:rPr lang="uk-UA" dirty="0" smtClean="0"/>
              <a:t>а) 30хв;                  б) 1год;</a:t>
            </a:r>
            <a:br>
              <a:rPr lang="uk-UA" dirty="0" smtClean="0"/>
            </a:br>
            <a:r>
              <a:rPr lang="uk-UA" dirty="0" smtClean="0"/>
              <a:t>         в) 3год;                  г) зразу відпускають;</a:t>
            </a:r>
            <a:endParaRPr lang="ru-RU" dirty="0" smtClean="0"/>
          </a:p>
          <a:p>
            <a:r>
              <a:rPr lang="uk-UA" b="1" dirty="0" smtClean="0"/>
              <a:t>6.  Прості відкриті бутерброди готують з:</a:t>
            </a:r>
            <a:br>
              <a:rPr lang="uk-UA" b="1" dirty="0" smtClean="0"/>
            </a:br>
            <a:r>
              <a:rPr lang="uk-UA" b="1" dirty="0" smtClean="0"/>
              <a:t>          </a:t>
            </a:r>
            <a:r>
              <a:rPr lang="uk-UA" dirty="0" smtClean="0"/>
              <a:t>а) одного виду продукту;         </a:t>
            </a:r>
            <a:br>
              <a:rPr lang="uk-UA" dirty="0" smtClean="0"/>
            </a:br>
            <a:r>
              <a:rPr lang="uk-UA" dirty="0" smtClean="0"/>
              <a:t>          б) декількох видів продуктів;</a:t>
            </a:r>
            <a:endParaRPr lang="ru-RU" dirty="0" smtClean="0"/>
          </a:p>
          <a:p>
            <a:r>
              <a:rPr lang="uk-UA" b="1" dirty="0" smtClean="0"/>
              <a:t>7. </a:t>
            </a:r>
            <a:r>
              <a:rPr lang="uk-UA" dirty="0" smtClean="0"/>
              <a:t> </a:t>
            </a:r>
            <a:r>
              <a:rPr lang="uk-UA" b="1" dirty="0" err="1" smtClean="0"/>
              <a:t>Тарталетки</a:t>
            </a:r>
            <a:r>
              <a:rPr lang="uk-UA" b="1" dirty="0" smtClean="0"/>
              <a:t>    це :</a:t>
            </a:r>
            <a:r>
              <a:rPr lang="uk-UA" dirty="0" smtClean="0"/>
              <a:t> </a:t>
            </a:r>
            <a:br>
              <a:rPr lang="uk-UA" dirty="0" smtClean="0"/>
            </a:br>
            <a:r>
              <a:rPr lang="uk-UA" dirty="0" smtClean="0"/>
              <a:t>             а)   корзиночки;</a:t>
            </a:r>
            <a:br>
              <a:rPr lang="uk-UA" dirty="0" smtClean="0"/>
            </a:br>
            <a:r>
              <a:rPr lang="uk-UA" dirty="0" smtClean="0"/>
              <a:t>             б)   грінки;</a:t>
            </a:r>
            <a:br>
              <a:rPr lang="uk-UA" dirty="0" smtClean="0"/>
            </a:br>
            <a:r>
              <a:rPr lang="uk-UA" dirty="0" smtClean="0"/>
              <a:t>             в)  скибка хліба.</a:t>
            </a:r>
            <a:endParaRPr lang="ru-RU" dirty="0" smtClean="0"/>
          </a:p>
          <a:p>
            <a:r>
              <a:rPr lang="uk-UA" b="1" dirty="0" smtClean="0"/>
              <a:t>  8.  </a:t>
            </a:r>
            <a:r>
              <a:rPr lang="uk-UA" b="1" dirty="0" err="1" smtClean="0"/>
              <a:t>Валовани</a:t>
            </a:r>
            <a:r>
              <a:rPr lang="uk-UA" dirty="0" smtClean="0"/>
              <a:t>   </a:t>
            </a:r>
            <a:r>
              <a:rPr lang="uk-UA" b="1" dirty="0" smtClean="0"/>
              <a:t>це :</a:t>
            </a:r>
            <a:r>
              <a:rPr lang="uk-UA" dirty="0" smtClean="0"/>
              <a:t>                      </a:t>
            </a:r>
            <a:br>
              <a:rPr lang="uk-UA" dirty="0" smtClean="0"/>
            </a:br>
            <a:r>
              <a:rPr lang="uk-UA" dirty="0" smtClean="0"/>
              <a:t>                а)  хлібний батон;</a:t>
            </a:r>
            <a:br>
              <a:rPr lang="uk-UA" dirty="0" smtClean="0"/>
            </a:br>
            <a:r>
              <a:rPr lang="uk-UA" dirty="0" smtClean="0"/>
              <a:t>                б)  шпажки ;</a:t>
            </a:r>
            <a:br>
              <a:rPr lang="uk-UA" dirty="0" smtClean="0"/>
            </a:br>
            <a:r>
              <a:rPr lang="uk-UA" dirty="0" smtClean="0"/>
              <a:t>                в)  корзиночки з листкового тіста.</a:t>
            </a:r>
            <a:endParaRPr lang="ru-RU" dirty="0" smtClean="0"/>
          </a:p>
          <a:p>
            <a:r>
              <a:rPr lang="uk-UA" b="1" dirty="0" smtClean="0"/>
              <a:t>9</a:t>
            </a:r>
            <a:r>
              <a:rPr lang="uk-UA" b="1" i="1" dirty="0" smtClean="0"/>
              <a:t>. </a:t>
            </a:r>
            <a:r>
              <a:rPr lang="uk-UA" b="1" dirty="0" smtClean="0"/>
              <a:t>Бутерброди подають:</a:t>
            </a:r>
            <a:endParaRPr lang="ru-RU" dirty="0" smtClean="0"/>
          </a:p>
          <a:p>
            <a:r>
              <a:rPr lang="uk-UA" dirty="0" smtClean="0"/>
              <a:t>         а</a:t>
            </a:r>
            <a:r>
              <a:rPr lang="uk-UA" dirty="0" smtClean="0"/>
              <a:t>) в салатниках, креманках, на порційний тарілках;</a:t>
            </a:r>
            <a:endParaRPr lang="ru-RU" dirty="0" smtClean="0"/>
          </a:p>
          <a:p>
            <a:r>
              <a:rPr lang="uk-UA" dirty="0" smtClean="0"/>
              <a:t>        б</a:t>
            </a:r>
            <a:r>
              <a:rPr lang="uk-UA" dirty="0" smtClean="0"/>
              <a:t>) тарілках, супниках, горщиках, на долонях;</a:t>
            </a:r>
            <a:endParaRPr lang="ru-RU" dirty="0" smtClean="0"/>
          </a:p>
          <a:p>
            <a:r>
              <a:rPr lang="uk-UA" dirty="0" smtClean="0"/>
              <a:t>        в</a:t>
            </a:r>
            <a:r>
              <a:rPr lang="uk-UA" dirty="0" smtClean="0"/>
              <a:t>) на блюдах, вазах – «плато», на закусочних тарілках.</a:t>
            </a:r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56</TotalTime>
  <Words>218</Words>
  <PresentationFormat>Экран (4:3)</PresentationFormat>
  <Paragraphs>47</Paragraphs>
  <Slides>15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Поток</vt:lpstr>
      <vt:lpstr>Тема уроку : Технологія приготування бутербродів </vt:lpstr>
      <vt:lpstr>            Відкриті бутерброди </vt:lpstr>
      <vt:lpstr>Складні відкриті бутерброди </vt:lpstr>
      <vt:lpstr>   Приготування бутербродів у дитячій тематиці </vt:lpstr>
      <vt:lpstr>    Закриті бутерброди ( сандвічі)</vt:lpstr>
      <vt:lpstr>   Закусочні бутерброди (канапе)</vt:lpstr>
      <vt:lpstr>Оформлення  столу для бенкету                           фуршет  бутербродами</vt:lpstr>
      <vt:lpstr>        Гарячі  бутерброди </vt:lpstr>
      <vt:lpstr>            Солодкі бутерброди </vt:lpstr>
      <vt:lpstr>   Знайдіть помилки , допущенні       при приготуванні бутербродів      </vt:lpstr>
      <vt:lpstr>    Обладнання  , що використовують          для приготування   бутербродів</vt:lpstr>
      <vt:lpstr>Вимоги до якості бутербродів </vt:lpstr>
      <vt:lpstr>Слайд 13</vt:lpstr>
      <vt:lpstr>Слайд 14</vt:lpstr>
      <vt:lpstr>                      Тестове опитування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Тема уроку : Технологія приготування бутербродів </dc:title>
  <cp:lastModifiedBy>Admin</cp:lastModifiedBy>
  <cp:revision>8</cp:revision>
  <dcterms:modified xsi:type="dcterms:W3CDTF">2014-03-31T18:01:51Z</dcterms:modified>
</cp:coreProperties>
</file>