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307" r:id="rId3"/>
    <p:sldId id="316" r:id="rId4"/>
    <p:sldId id="317" r:id="rId5"/>
    <p:sldId id="308" r:id="rId6"/>
    <p:sldId id="309" r:id="rId7"/>
    <p:sldId id="319" r:id="rId8"/>
    <p:sldId id="318" r:id="rId9"/>
    <p:sldId id="314" r:id="rId10"/>
    <p:sldId id="310" r:id="rId11"/>
    <p:sldId id="312" r:id="rId12"/>
    <p:sldId id="320" r:id="rId13"/>
    <p:sldId id="313" r:id="rId14"/>
    <p:sldId id="315" r:id="rId15"/>
    <p:sldId id="321" r:id="rId16"/>
    <p:sldId id="322" r:id="rId17"/>
    <p:sldId id="323" r:id="rId18"/>
    <p:sldId id="324" r:id="rId19"/>
    <p:sldId id="325" r:id="rId20"/>
    <p:sldId id="326" r:id="rId21"/>
    <p:sldId id="328" r:id="rId22"/>
    <p:sldId id="329" r:id="rId23"/>
    <p:sldId id="257" r:id="rId24"/>
    <p:sldId id="283" r:id="rId25"/>
    <p:sldId id="259" r:id="rId26"/>
    <p:sldId id="263" r:id="rId27"/>
    <p:sldId id="264" r:id="rId28"/>
    <p:sldId id="260" r:id="rId29"/>
    <p:sldId id="267" r:id="rId30"/>
    <p:sldId id="285" r:id="rId31"/>
    <p:sldId id="286" r:id="rId32"/>
    <p:sldId id="287" r:id="rId33"/>
    <p:sldId id="269" r:id="rId34"/>
    <p:sldId id="288" r:id="rId35"/>
    <p:sldId id="299" r:id="rId36"/>
    <p:sldId id="271" r:id="rId37"/>
    <p:sldId id="277" r:id="rId38"/>
    <p:sldId id="273" r:id="rId39"/>
    <p:sldId id="327" r:id="rId40"/>
    <p:sldId id="303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0066F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71" autoAdjust="0"/>
  </p:normalViewPr>
  <p:slideViewPr>
    <p:cSldViewPr snapToGrid="0">
      <p:cViewPr>
        <p:scale>
          <a:sx n="81" d="100"/>
          <a:sy n="81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4769" y="3165231"/>
            <a:ext cx="8135816" cy="2732785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Основи сценічної майстерності</a:t>
            </a:r>
            <a:br>
              <a:rPr lang="uk-UA" sz="66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uk-UA" sz="6600" b="1" dirty="0" smtClean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засобами літературного та театрального мистецтва</a:t>
            </a:r>
            <a:endParaRPr lang="ru-RU" sz="11500" b="1" dirty="0">
              <a:ln w="9525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29200" y="365126"/>
            <a:ext cx="3486150" cy="1325563"/>
          </a:xfrm>
        </p:spPr>
        <p:txBody>
          <a:bodyPr>
            <a:norm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Театр </a:t>
            </a:r>
            <a:r>
              <a:rPr lang="uk-UA" sz="2000" dirty="0"/>
              <a:t>– це кафедра, з якої можна дати людям багато добра</a:t>
            </a:r>
            <a:br>
              <a:rPr lang="uk-UA" sz="2000" dirty="0"/>
            </a:br>
            <a:r>
              <a:rPr lang="uk-UA" sz="2000" dirty="0" smtClean="0"/>
              <a:t>                            </a:t>
            </a: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</a:rPr>
              <a:t>М.В.Гоголь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62707" y="2004646"/>
            <a:ext cx="8217877" cy="41723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uk-UA" sz="2800" dirty="0" smtClean="0"/>
              <a:t>    Як </a:t>
            </a:r>
            <a:r>
              <a:rPr lang="uk-UA" sz="2800" dirty="0"/>
              <a:t>етично вирішувати конфліктні ситуації?</a:t>
            </a:r>
            <a:endParaRPr lang="ru-RU" sz="2800" dirty="0"/>
          </a:p>
          <a:p>
            <a:r>
              <a:rPr lang="uk-UA" sz="2800" dirty="0" smtClean="0"/>
              <a:t>    Як </a:t>
            </a:r>
            <a:r>
              <a:rPr lang="uk-UA" sz="2800" dirty="0"/>
              <a:t>вміти знаходити спільну мову з людьми?</a:t>
            </a:r>
            <a:endParaRPr lang="ru-RU" sz="2800" dirty="0"/>
          </a:p>
          <a:p>
            <a:r>
              <a:rPr lang="uk-UA" sz="2800" dirty="0" smtClean="0"/>
              <a:t>    Як </a:t>
            </a:r>
            <a:r>
              <a:rPr lang="uk-UA" sz="2800" dirty="0"/>
              <a:t>будь-яку розмову зробити максимально </a:t>
            </a:r>
            <a:r>
              <a:rPr lang="uk-UA" sz="2800" dirty="0" smtClean="0"/>
              <a:t>   цікавою </a:t>
            </a:r>
            <a:r>
              <a:rPr lang="uk-UA" sz="2800" dirty="0"/>
              <a:t>і корисною?</a:t>
            </a:r>
            <a:endParaRPr lang="ru-RU" sz="2800" dirty="0"/>
          </a:p>
          <a:p>
            <a:r>
              <a:rPr lang="uk-UA" sz="2800" dirty="0"/>
              <a:t> </a:t>
            </a:r>
            <a:r>
              <a:rPr lang="uk-UA" sz="2800" dirty="0" smtClean="0"/>
              <a:t>    Як </a:t>
            </a:r>
            <a:r>
              <a:rPr lang="uk-UA" sz="2800" dirty="0"/>
              <a:t>керувати своєю увагою, уявою, як навчитися </a:t>
            </a:r>
            <a:r>
              <a:rPr lang="uk-UA" sz="2800" dirty="0" smtClean="0"/>
              <a:t>       зрозуміло </a:t>
            </a:r>
            <a:r>
              <a:rPr lang="uk-UA" sz="2800" dirty="0"/>
              <a:t>пояснювати?</a:t>
            </a:r>
            <a:endParaRPr lang="ru-RU" sz="2800" dirty="0"/>
          </a:p>
          <a:p>
            <a:r>
              <a:rPr lang="uk-UA" sz="2800" dirty="0"/>
              <a:t> </a:t>
            </a:r>
            <a:r>
              <a:rPr lang="uk-UA" sz="2800" dirty="0" smtClean="0"/>
              <a:t>    Що </a:t>
            </a:r>
            <a:r>
              <a:rPr lang="uk-UA" sz="2800" dirty="0"/>
              <a:t>робити, коли Вас ображають?</a:t>
            </a:r>
            <a:endParaRPr lang="ru-RU" sz="2800" dirty="0"/>
          </a:p>
          <a:p>
            <a:r>
              <a:rPr lang="uk-UA" sz="2800" dirty="0" smtClean="0"/>
              <a:t>     Як </a:t>
            </a:r>
            <a:r>
              <a:rPr lang="uk-UA" sz="2800" dirty="0"/>
              <a:t>навчитися дивуватись дрібницям і радіти життю?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5653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72" y="430090"/>
            <a:ext cx="4799639" cy="2875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29" y="3305907"/>
            <a:ext cx="5110440" cy="341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8" y="3747818"/>
            <a:ext cx="3153507" cy="257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722" y="430090"/>
            <a:ext cx="3430953" cy="257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769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7304"/>
            <a:ext cx="3650413" cy="266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800831"/>
            <a:ext cx="3810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382105"/>
            <a:ext cx="4876800" cy="3393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4056185"/>
            <a:ext cx="1863969" cy="225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8" t="2010" r="28160" b="-2010"/>
          <a:stretch/>
        </p:blipFill>
        <p:spPr bwMode="auto">
          <a:xfrm>
            <a:off x="7139354" y="4056184"/>
            <a:ext cx="1943828" cy="225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18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46" y="189153"/>
            <a:ext cx="3147401" cy="229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47" y="943708"/>
            <a:ext cx="3213954" cy="2702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032" y="2960078"/>
            <a:ext cx="2756968" cy="389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69" y="3224022"/>
            <a:ext cx="2715358" cy="271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1" y="52201"/>
            <a:ext cx="2571629" cy="257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078" y="3867383"/>
            <a:ext cx="2954215" cy="247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441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85"/>
            <a:ext cx="9144000" cy="673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8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t="4662" r="25752" b="5272"/>
          <a:stretch/>
        </p:blipFill>
        <p:spPr bwMode="auto">
          <a:xfrm>
            <a:off x="5181599" y="410307"/>
            <a:ext cx="3223846" cy="60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69631" y="2515579"/>
            <a:ext cx="4787902" cy="2818421"/>
          </a:xfrm>
        </p:spPr>
        <p:txBody>
          <a:bodyPr>
            <a:noAutofit/>
          </a:bodyPr>
          <a:lstStyle/>
          <a:p>
            <a:pPr algn="l"/>
            <a:r>
              <a:rPr lang="uk-UA" sz="3600" dirty="0" smtClean="0"/>
              <a:t>        - Мова </a:t>
            </a:r>
            <a:br>
              <a:rPr lang="uk-UA" sz="3600" dirty="0" smtClean="0"/>
            </a:br>
            <a:r>
              <a:rPr lang="uk-UA" sz="3600" dirty="0" smtClean="0"/>
              <a:t>        - Математика</a:t>
            </a:r>
            <a:br>
              <a:rPr lang="uk-UA" sz="3600" dirty="0" smtClean="0"/>
            </a:br>
            <a:r>
              <a:rPr lang="uk-UA" sz="3600" dirty="0" smtClean="0"/>
              <a:t>        - Хімія </a:t>
            </a:r>
            <a:br>
              <a:rPr lang="uk-UA" sz="3600" dirty="0" smtClean="0"/>
            </a:br>
            <a:r>
              <a:rPr lang="uk-UA" sz="3600" dirty="0" smtClean="0"/>
              <a:t>        - Фізика</a:t>
            </a:r>
            <a:br>
              <a:rPr lang="uk-UA" sz="3600" dirty="0" smtClean="0"/>
            </a:br>
            <a:r>
              <a:rPr lang="uk-UA" sz="3600" dirty="0" smtClean="0"/>
              <a:t>        - Історія </a:t>
            </a:r>
            <a:r>
              <a:rPr lang="uk-UA" sz="3600" dirty="0" smtClean="0">
                <a:solidFill>
                  <a:srgbClr val="FF0000"/>
                </a:solidFill>
              </a:rPr>
              <a:t/>
            </a:r>
            <a:br>
              <a:rPr lang="uk-UA" sz="3600" dirty="0" smtClean="0">
                <a:solidFill>
                  <a:srgbClr val="FF0000"/>
                </a:solidFill>
              </a:rPr>
            </a:br>
            <a:r>
              <a:rPr lang="uk-UA" sz="3600" dirty="0" smtClean="0">
                <a:solidFill>
                  <a:srgbClr val="FF0000"/>
                </a:solidFill>
              </a:rPr>
              <a:t>        - Акторська    майстерність</a:t>
            </a:r>
            <a:r>
              <a:rPr lang="uk-UA" sz="3600" dirty="0">
                <a:solidFill>
                  <a:srgbClr val="FF0000"/>
                </a:solidFill>
              </a:rPr>
              <a:t/>
            </a:r>
            <a:br>
              <a:rPr lang="uk-UA" sz="3600" dirty="0">
                <a:solidFill>
                  <a:srgbClr val="FF0000"/>
                </a:solidFill>
              </a:rPr>
            </a:br>
            <a:endParaRPr lang="ru-RU" sz="3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8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149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52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570892"/>
            <a:ext cx="7886700" cy="414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" y="0"/>
            <a:ext cx="913227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3611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97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80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19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876" y="187570"/>
            <a:ext cx="7408986" cy="1503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Результатом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занять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 в 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театральн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ому гуртку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є 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можливість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 для </a:t>
            </a:r>
            <a:r>
              <a:rPr lang="uk-UA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учня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>: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  <a:t/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Batang" panose="02030600000101010101" pitchFamily="18" charset="-127"/>
                <a:cs typeface="Times New Roman"/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  <a:latin typeface="+mn-lt"/>
              <a:ea typeface="Batang" panose="02030600000101010101" pitchFamily="18" charset="-127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8830"/>
            <a:ext cx="8128488" cy="4958861"/>
          </a:xfrm>
        </p:spPr>
        <p:txBody>
          <a:bodyPr>
            <a:normAutofit fontScale="32500" lnSpcReduction="2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 smtClean="0">
                <a:solidFill>
                  <a:srgbClr val="282828"/>
                </a:solidFill>
                <a:ea typeface="Times New Roman"/>
                <a:cs typeface="Times New Roman"/>
              </a:rPr>
              <a:t>позбутися</a:t>
            </a:r>
            <a:r>
              <a:rPr lang="ru-RU" sz="6200" dirty="0" smtClean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фізичних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блоків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(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зажимів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);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покращити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свою пластику,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координацію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,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дикцію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,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фізичне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самопочуття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навчитися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володіти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своїм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голосом;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підібрати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для себе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індивідуальний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комплекс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вправ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навчитися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позбуватися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страхів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та 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комплексів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контролювати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свої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емоції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конкретизувати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свої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ідеї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розвинути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фантазію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,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творчий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потенціал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;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втілювати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творчі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задуми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за 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допомогою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сценічних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 </a:t>
            </a:r>
            <a:r>
              <a:rPr lang="ru-RU" sz="6200" dirty="0" err="1">
                <a:solidFill>
                  <a:srgbClr val="282828"/>
                </a:solidFill>
                <a:ea typeface="Times New Roman"/>
                <a:cs typeface="Times New Roman"/>
              </a:rPr>
              <a:t>засобів</a:t>
            </a:r>
            <a:r>
              <a:rPr lang="ru-RU" sz="6200" dirty="0">
                <a:solidFill>
                  <a:srgbClr val="282828"/>
                </a:solidFill>
                <a:ea typeface="Times New Roman"/>
                <a:cs typeface="Times New Roman"/>
              </a:rPr>
              <a:t>.</a:t>
            </a:r>
            <a:endParaRPr lang="ru-RU" sz="6200" dirty="0">
              <a:solidFill>
                <a:srgbClr val="282828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8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6076" y="234462"/>
            <a:ext cx="7508631" cy="2818301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4800" dirty="0">
                <a:solidFill>
                  <a:srgbClr val="FF0000"/>
                </a:solidFill>
                <a:ea typeface="Calibri"/>
                <a:cs typeface="Times New Roman"/>
              </a:rPr>
              <a:t> </a:t>
            </a:r>
            <a:r>
              <a:rPr lang="uk-UA" sz="2700" dirty="0">
                <a:solidFill>
                  <a:srgbClr val="C00000"/>
                </a:solidFill>
                <a:ea typeface="Calibri"/>
                <a:cs typeface="Times New Roman"/>
              </a:rPr>
              <a:t>Психологічні бар’єри </a:t>
            </a:r>
            <a:r>
              <a:rPr lang="uk-UA" sz="2700" dirty="0">
                <a:ea typeface="Calibri"/>
                <a:cs typeface="Times New Roman"/>
              </a:rPr>
              <a:t>– це психологічний стан, що проявляється в неадекватній пасивності людини й перешкоджає виконанню нею тих або інших дій. Емоційний механізм психологічних бар’єрів полягає в підсиленні негативних переживань та установок – страху, сором’язливості, почуття провини, тривоги, низької самооцінки, що асоціюються з новим завданням.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615461" y="3024555"/>
            <a:ext cx="8528539" cy="3598984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uk-UA" sz="9600" dirty="0" smtClean="0">
                <a:solidFill>
                  <a:srgbClr val="C00000"/>
                </a:solidFill>
                <a:ea typeface="Calibri"/>
                <a:cs typeface="Times New Roman"/>
              </a:rPr>
              <a:t>-</a:t>
            </a:r>
            <a:r>
              <a:rPr lang="ru-RU" sz="9600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бар’єр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 smtClean="0">
                <a:solidFill>
                  <a:srgbClr val="C00000"/>
                </a:solidFill>
                <a:ea typeface="Calibri"/>
                <a:cs typeface="Times New Roman"/>
              </a:rPr>
              <a:t>некомпетентності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(я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цього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не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вмію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, …)</a:t>
            </a:r>
            <a:r>
              <a:rPr lang="ru-RU" sz="9600" dirty="0" smtClean="0">
                <a:solidFill>
                  <a:srgbClr val="C00000"/>
                </a:solidFill>
                <a:ea typeface="Calibri"/>
                <a:cs typeface="Times New Roman"/>
              </a:rPr>
              <a:t>;</a:t>
            </a:r>
            <a:endParaRPr lang="ru-RU" sz="96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uk-UA" sz="9600" dirty="0">
                <a:solidFill>
                  <a:srgbClr val="C00000"/>
                </a:solidFill>
                <a:ea typeface="Calibri"/>
                <a:cs typeface="Times New Roman"/>
              </a:rPr>
              <a:t>- </a:t>
            </a:r>
            <a:r>
              <a:rPr lang="uk-UA" sz="9600" dirty="0" smtClean="0">
                <a:solidFill>
                  <a:srgbClr val="C00000"/>
                </a:solidFill>
                <a:ea typeface="Calibri"/>
                <a:cs typeface="Times New Roman"/>
              </a:rPr>
              <a:t>бар’єр </a:t>
            </a:r>
            <a:r>
              <a:rPr lang="uk-UA" sz="9600" dirty="0">
                <a:solidFill>
                  <a:srgbClr val="C00000"/>
                </a:solidFill>
                <a:ea typeface="Calibri"/>
                <a:cs typeface="Times New Roman"/>
              </a:rPr>
              <a:t>навичок, звичок, </a:t>
            </a:r>
            <a:r>
              <a:rPr lang="uk-UA" sz="9600" dirty="0" smtClean="0">
                <a:solidFill>
                  <a:srgbClr val="C00000"/>
                </a:solidFill>
                <a:ea typeface="Calibri"/>
                <a:cs typeface="Times New Roman"/>
              </a:rPr>
              <a:t>традицій;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(…я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ніколи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не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розказував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вірші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, не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виступав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)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uk-UA" sz="9600" dirty="0" smtClean="0">
                <a:solidFill>
                  <a:srgbClr val="C00000"/>
                </a:solidFill>
                <a:ea typeface="Calibri"/>
                <a:cs typeface="Times New Roman"/>
              </a:rPr>
              <a:t>- </a:t>
            </a:r>
            <a:r>
              <a:rPr lang="ru-RU" sz="9600" dirty="0" err="1" smtClean="0">
                <a:solidFill>
                  <a:srgbClr val="C00000"/>
                </a:solidFill>
                <a:ea typeface="Calibri"/>
                <a:cs typeface="Times New Roman"/>
              </a:rPr>
              <a:t>бар’єр</a:t>
            </a:r>
            <a:r>
              <a:rPr lang="ru-RU" sz="9600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ідилії</a:t>
            </a:r>
            <a:r>
              <a:rPr lang="uk-UA" sz="9600" dirty="0">
                <a:solidFill>
                  <a:srgbClr val="C00000"/>
                </a:solidFill>
                <a:ea typeface="Calibri"/>
                <a:cs typeface="Times New Roman"/>
              </a:rPr>
              <a:t> (мені і так добре) </a:t>
            </a:r>
            <a:endParaRPr lang="uk-UA" sz="9600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9600" dirty="0" smtClean="0">
                <a:solidFill>
                  <a:srgbClr val="C00000"/>
                </a:solidFill>
                <a:ea typeface="Calibri"/>
                <a:cs typeface="Times New Roman"/>
              </a:rPr>
              <a:t>- </a:t>
            </a:r>
            <a:r>
              <a:rPr lang="ru-RU" sz="9600" dirty="0" err="1" smtClean="0">
                <a:solidFill>
                  <a:srgbClr val="C00000"/>
                </a:solidFill>
                <a:ea typeface="Calibri"/>
                <a:cs typeface="Times New Roman"/>
              </a:rPr>
              <a:t>бар’єр</a:t>
            </a:r>
            <a:r>
              <a:rPr lang="ru-RU" sz="9600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підвищення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психофізичного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 smtClean="0">
                <a:solidFill>
                  <a:srgbClr val="C00000"/>
                </a:solidFill>
                <a:ea typeface="Calibri"/>
                <a:cs typeface="Times New Roman"/>
              </a:rPr>
              <a:t>навантаження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(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це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страшно, я не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зможу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подолати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r>
              <a:rPr lang="ru-RU" sz="9600" dirty="0" err="1">
                <a:solidFill>
                  <a:srgbClr val="C00000"/>
                </a:solidFill>
                <a:ea typeface="Calibri"/>
                <a:cs typeface="Times New Roman"/>
              </a:rPr>
              <a:t>цей</a:t>
            </a:r>
            <a:r>
              <a:rPr lang="ru-RU" sz="9600" dirty="0">
                <a:solidFill>
                  <a:srgbClr val="C00000"/>
                </a:solidFill>
                <a:ea typeface="Calibri"/>
                <a:cs typeface="Times New Roman"/>
              </a:rPr>
              <a:t> страх)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uk-UA" sz="9600" dirty="0" smtClean="0">
                <a:solidFill>
                  <a:srgbClr val="C00000"/>
                </a:solidFill>
                <a:ea typeface="Calibri"/>
                <a:cs typeface="Times New Roman"/>
              </a:rPr>
              <a:t>- бар’єр </a:t>
            </a:r>
            <a:r>
              <a:rPr lang="uk-UA" sz="9600" dirty="0">
                <a:solidFill>
                  <a:srgbClr val="C00000"/>
                </a:solidFill>
                <a:ea typeface="Calibri"/>
                <a:cs typeface="Times New Roman"/>
              </a:rPr>
              <a:t>компенсації (що мені за це буде)</a:t>
            </a:r>
            <a:endParaRPr lang="ru-RU" sz="96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476" y="246185"/>
            <a:ext cx="8464061" cy="6248399"/>
          </a:xfrm>
        </p:spPr>
        <p:txBody>
          <a:bodyPr/>
          <a:lstStyle/>
          <a:p>
            <a:pPr marL="0" indent="0">
              <a:buNone/>
            </a:pPr>
            <a:r>
              <a:rPr lang="uk-UA" sz="2400" dirty="0" smtClean="0">
                <a:ea typeface="Calibri"/>
                <a:cs typeface="Times New Roman"/>
              </a:rPr>
              <a:t>                   </a:t>
            </a:r>
            <a:r>
              <a:rPr lang="uk-UA" sz="3200" dirty="0" smtClean="0">
                <a:ea typeface="Calibri"/>
                <a:cs typeface="Times New Roman"/>
              </a:rPr>
              <a:t>Подолання психологічних бар’єрів -             </a:t>
            </a:r>
            <a:r>
              <a:rPr lang="uk-UA" sz="3200" dirty="0" smtClean="0"/>
              <a:t>створення </a:t>
            </a:r>
            <a:r>
              <a:rPr lang="uk-UA" sz="3200" dirty="0"/>
              <a:t>належних умов для роботи</a:t>
            </a:r>
            <a:r>
              <a:rPr lang="uk-UA" sz="3200" dirty="0" smtClean="0"/>
              <a:t>:</a:t>
            </a:r>
          </a:p>
          <a:p>
            <a:pPr marL="0" indent="0">
              <a:buNone/>
            </a:pPr>
            <a:endParaRPr lang="ru-RU" sz="2800" dirty="0"/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alibri"/>
              <a:buChar char="-"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Індивідуальний підхід;</a:t>
            </a:r>
            <a:endParaRPr lang="ru-RU" sz="28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alibri"/>
              <a:buChar char="-"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Позитивна дружня атмосфера;</a:t>
            </a:r>
            <a:endParaRPr lang="ru-RU" sz="28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alibri"/>
              <a:buChar char="-"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Життєві приклади;</a:t>
            </a:r>
            <a:endParaRPr lang="ru-RU" sz="28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alibri"/>
              <a:buChar char="-"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Створення ситуації успіху;</a:t>
            </a:r>
            <a:endParaRPr lang="ru-RU" sz="2800" dirty="0" smtClean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Calibri"/>
              <a:buChar char="-"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Конструктивна критика за принципом сандвіча;</a:t>
            </a:r>
            <a:endParaRPr lang="ru-RU" sz="2800" dirty="0" smtClean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-     Постійна </a:t>
            </a:r>
            <a:r>
              <a:rPr lang="uk-UA" sz="2800" dirty="0">
                <a:solidFill>
                  <a:srgbClr val="FF0000"/>
                </a:solidFill>
                <a:ea typeface="Calibri"/>
                <a:cs typeface="Times New Roman"/>
              </a:rPr>
              <a:t>робота над </a:t>
            </a:r>
            <a:r>
              <a:rPr lang="uk-UA" sz="2800" dirty="0" smtClean="0">
                <a:solidFill>
                  <a:srgbClr val="FF0000"/>
                </a:solidFill>
                <a:ea typeface="Calibri"/>
                <a:cs typeface="Times New Roman"/>
              </a:rPr>
              <a:t>собою.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24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0184" y="365126"/>
            <a:ext cx="7280031" cy="1325563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Перешкоди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знищують</a:t>
            </a:r>
            <a:r>
              <a:rPr lang="ru-RU" dirty="0"/>
              <a:t> </a:t>
            </a:r>
            <a:r>
              <a:rPr lang="ru-RU" dirty="0" err="1" smtClean="0"/>
              <a:t>креативність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стримують</a:t>
            </a:r>
            <a:r>
              <a:rPr lang="ru-RU" dirty="0"/>
              <a:t> </a:t>
            </a:r>
            <a:r>
              <a:rPr lang="ru-RU" dirty="0" err="1"/>
              <a:t>успіх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3662" y="1825625"/>
            <a:ext cx="7061688" cy="3989021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</a:rPr>
              <a:t>1. Страх </a:t>
            </a:r>
            <a:r>
              <a:rPr lang="ru-RU" sz="3200" dirty="0" err="1">
                <a:solidFill>
                  <a:srgbClr val="C00000"/>
                </a:solidFill>
              </a:rPr>
              <a:t>невдачі</a:t>
            </a:r>
            <a:r>
              <a:rPr lang="ru-RU" sz="3200" dirty="0" smtClean="0">
                <a:solidFill>
                  <a:srgbClr val="C00000"/>
                </a:solidFill>
              </a:rPr>
              <a:t>.</a:t>
            </a:r>
            <a:endParaRPr lang="ru-RU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</a:rPr>
              <a:t>2. </a:t>
            </a:r>
            <a:r>
              <a:rPr lang="ru-RU" sz="3200" dirty="0" smtClean="0">
                <a:solidFill>
                  <a:srgbClr val="C00000"/>
                </a:solidFill>
              </a:rPr>
              <a:t>Страх </a:t>
            </a:r>
            <a:r>
              <a:rPr lang="ru-RU" sz="3200" dirty="0" err="1">
                <a:solidFill>
                  <a:srgbClr val="C00000"/>
                </a:solidFill>
              </a:rPr>
              <a:t>невизначеності</a:t>
            </a:r>
            <a:r>
              <a:rPr lang="ru-RU" sz="3200" dirty="0" smtClean="0">
                <a:solidFill>
                  <a:srgbClr val="C00000"/>
                </a:solidFill>
              </a:rPr>
              <a:t>.</a:t>
            </a:r>
            <a:endParaRPr lang="ru-RU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</a:rPr>
              <a:t>3. </a:t>
            </a:r>
            <a:r>
              <a:rPr lang="ru-RU" sz="3200" dirty="0" err="1">
                <a:solidFill>
                  <a:srgbClr val="C00000"/>
                </a:solidFill>
              </a:rPr>
              <a:t>Відсутність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довіри</a:t>
            </a:r>
            <a:endParaRPr lang="ru-RU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4 </a:t>
            </a:r>
            <a:r>
              <a:rPr lang="ru-RU" sz="3200" dirty="0" err="1">
                <a:solidFill>
                  <a:srgbClr val="C00000"/>
                </a:solidFill>
              </a:rPr>
              <a:t>Негативний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вплив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інших</a:t>
            </a:r>
            <a:r>
              <a:rPr lang="ru-RU" sz="3200" dirty="0">
                <a:solidFill>
                  <a:srgbClr val="C00000"/>
                </a:solidFill>
              </a:rPr>
              <a:t> людей.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5</a:t>
            </a:r>
            <a:r>
              <a:rPr lang="ru-RU" sz="3200" dirty="0">
                <a:solidFill>
                  <a:srgbClr val="C00000"/>
                </a:solidFill>
              </a:rPr>
              <a:t>. </a:t>
            </a:r>
            <a:r>
              <a:rPr lang="ru-RU" sz="3200" dirty="0" err="1">
                <a:solidFill>
                  <a:srgbClr val="C00000"/>
                </a:solidFill>
              </a:rPr>
              <a:t>Помилкові</a:t>
            </a:r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3200" dirty="0" err="1">
                <a:solidFill>
                  <a:srgbClr val="C00000"/>
                </a:solidFill>
              </a:rPr>
              <a:t>обмеження</a:t>
            </a:r>
            <a:r>
              <a:rPr lang="ru-RU" sz="3200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2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446" y="365126"/>
            <a:ext cx="6967904" cy="1325563"/>
          </a:xfrm>
        </p:spPr>
        <p:txBody>
          <a:bodyPr/>
          <a:lstStyle/>
          <a:p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/>
              <a:t>належних</a:t>
            </a:r>
            <a:r>
              <a:rPr lang="ru-RU" dirty="0"/>
              <a:t> умов для </a:t>
            </a:r>
            <a:r>
              <a:rPr lang="ru-RU" dirty="0" err="1"/>
              <a:t>роботи</a:t>
            </a:r>
            <a:r>
              <a:rPr lang="ru-RU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	</a:t>
            </a:r>
            <a:r>
              <a:rPr lang="ru-RU" sz="2400" dirty="0" err="1">
                <a:solidFill>
                  <a:srgbClr val="C00000"/>
                </a:solidFill>
              </a:rPr>
              <a:t>індивідуальний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підхід</a:t>
            </a:r>
            <a:r>
              <a:rPr lang="ru-RU" sz="2400" dirty="0">
                <a:solidFill>
                  <a:srgbClr val="C00000"/>
                </a:solidFill>
              </a:rPr>
              <a:t>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	позитивна </a:t>
            </a:r>
            <a:r>
              <a:rPr lang="ru-RU" sz="2400" dirty="0" err="1">
                <a:solidFill>
                  <a:srgbClr val="C00000"/>
                </a:solidFill>
              </a:rPr>
              <a:t>дружня</a:t>
            </a:r>
            <a:r>
              <a:rPr lang="ru-RU" sz="2400" dirty="0">
                <a:solidFill>
                  <a:srgbClr val="C00000"/>
                </a:solidFill>
              </a:rPr>
              <a:t> атмосфера;</a:t>
            </a:r>
          </a:p>
          <a:p>
            <a:r>
              <a:rPr lang="ru-RU" sz="2400" dirty="0" smtClean="0">
                <a:solidFill>
                  <a:srgbClr val="C00000"/>
                </a:solidFill>
              </a:rPr>
              <a:t>        </a:t>
            </a:r>
            <a:r>
              <a:rPr lang="ru-RU" sz="2400" dirty="0" err="1" smtClean="0">
                <a:solidFill>
                  <a:srgbClr val="C00000"/>
                </a:solidFill>
              </a:rPr>
              <a:t>життєві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приклади</a:t>
            </a:r>
            <a:r>
              <a:rPr lang="ru-RU" sz="2400" dirty="0">
                <a:solidFill>
                  <a:srgbClr val="C00000"/>
                </a:solidFill>
              </a:rPr>
              <a:t>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	</a:t>
            </a:r>
            <a:r>
              <a:rPr lang="ru-RU" sz="2400" dirty="0" err="1">
                <a:solidFill>
                  <a:srgbClr val="C00000"/>
                </a:solidFill>
              </a:rPr>
              <a:t>створення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ситуації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успіху</a:t>
            </a:r>
            <a:r>
              <a:rPr lang="ru-RU" sz="2400" dirty="0">
                <a:solidFill>
                  <a:srgbClr val="C00000"/>
                </a:solidFill>
              </a:rPr>
              <a:t>;</a:t>
            </a:r>
          </a:p>
          <a:p>
            <a:r>
              <a:rPr lang="ru-RU" sz="2400" dirty="0">
                <a:solidFill>
                  <a:srgbClr val="C00000"/>
                </a:solidFill>
              </a:rPr>
              <a:t>	конструктивна критика за принципом «</a:t>
            </a:r>
            <a:r>
              <a:rPr lang="ru-RU" sz="2400" dirty="0" err="1">
                <a:solidFill>
                  <a:srgbClr val="C00000"/>
                </a:solidFill>
              </a:rPr>
              <a:t>сандвіча</a:t>
            </a:r>
            <a:r>
              <a:rPr lang="ru-RU" sz="2400" dirty="0" smtClean="0">
                <a:solidFill>
                  <a:srgbClr val="C0000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C00000"/>
                </a:solidFill>
              </a:rPr>
              <a:t>(одному критичному </a:t>
            </a:r>
            <a:r>
              <a:rPr lang="ru-RU" sz="2400" dirty="0" err="1">
                <a:solidFill>
                  <a:srgbClr val="C00000"/>
                </a:solidFill>
              </a:rPr>
              <a:t>зауваженню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мають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передувати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дев’ять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компліментів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);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dirty="0">
                <a:solidFill>
                  <a:srgbClr val="C00000"/>
                </a:solidFill>
              </a:rPr>
              <a:t>	</a:t>
            </a:r>
            <a:r>
              <a:rPr lang="ru-RU" sz="2400" dirty="0" smtClean="0">
                <a:solidFill>
                  <a:srgbClr val="C00000"/>
                </a:solidFill>
              </a:rPr>
              <a:t>робота над </a:t>
            </a:r>
            <a:r>
              <a:rPr lang="ru-RU" sz="2400" dirty="0" err="1">
                <a:solidFill>
                  <a:srgbClr val="C00000"/>
                </a:solidFill>
              </a:rPr>
              <a:t>формуванням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навичок</a:t>
            </a:r>
            <a:r>
              <a:rPr lang="ru-RU" sz="2400" dirty="0">
                <a:solidFill>
                  <a:srgbClr val="C00000"/>
                </a:solidFill>
              </a:rPr>
              <a:t>, </a:t>
            </a:r>
            <a:r>
              <a:rPr lang="ru-RU" sz="2400" dirty="0" err="1">
                <a:solidFill>
                  <a:srgbClr val="C00000"/>
                </a:solidFill>
              </a:rPr>
              <a:t>які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допомагають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C00000"/>
                </a:solidFill>
              </a:rPr>
              <a:t>досягти</a:t>
            </a:r>
            <a:r>
              <a:rPr lang="ru-RU" sz="2400" dirty="0">
                <a:solidFill>
                  <a:srgbClr val="C00000"/>
                </a:solidFill>
              </a:rPr>
              <a:t> мети та </a:t>
            </a:r>
            <a:r>
              <a:rPr lang="ru-RU" sz="2400" dirty="0" err="1">
                <a:solidFill>
                  <a:srgbClr val="C00000"/>
                </a:solidFill>
              </a:rPr>
              <a:t>подолати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</a:rPr>
              <a:t>бар’єри</a:t>
            </a:r>
            <a:r>
              <a:rPr lang="ru-RU" sz="2400" dirty="0" smtClean="0">
                <a:solidFill>
                  <a:srgbClr val="C00000"/>
                </a:solidFill>
              </a:rPr>
              <a:t>.</a:t>
            </a:r>
            <a:endParaRPr lang="ru-RU" sz="240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8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9700" y="83773"/>
            <a:ext cx="7359162" cy="1325563"/>
          </a:xfrm>
        </p:spPr>
        <p:txBody>
          <a:bodyPr/>
          <a:lstStyle/>
          <a:p>
            <a:r>
              <a:rPr lang="ru-RU" dirty="0" smtClean="0"/>
              <a:t>  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сильніший</a:t>
            </a:r>
            <a:r>
              <a:rPr lang="ru-RU" dirty="0"/>
              <a:t> за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бар’єри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стоять на </a:t>
            </a:r>
            <a:r>
              <a:rPr lang="ru-RU" dirty="0" err="1"/>
              <a:t>твоєму</a:t>
            </a:r>
            <a:r>
              <a:rPr lang="ru-RU" dirty="0"/>
              <a:t> шляху.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388" y="1254369"/>
            <a:ext cx="8175381" cy="5486400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rgbClr val="C00000"/>
                </a:solidFill>
              </a:rPr>
              <a:t>1. </a:t>
            </a:r>
            <a:r>
              <a:rPr lang="ru-RU" sz="1800" b="1" dirty="0" err="1" smtClean="0">
                <a:solidFill>
                  <a:srgbClr val="C00000"/>
                </a:solidFill>
              </a:rPr>
              <a:t>Цікавість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sz="1800" dirty="0" smtClean="0"/>
              <a:t>- основа </a:t>
            </a:r>
            <a:r>
              <a:rPr lang="ru-RU" sz="1800" dirty="0" err="1"/>
              <a:t>особистісного</a:t>
            </a:r>
            <a:r>
              <a:rPr lang="ru-RU" sz="1800" dirty="0"/>
              <a:t> </a:t>
            </a:r>
            <a:r>
              <a:rPr lang="ru-RU" sz="1800" dirty="0" err="1"/>
              <a:t>зростання</a:t>
            </a:r>
            <a:r>
              <a:rPr lang="ru-RU" sz="1800" dirty="0"/>
              <a:t> і </a:t>
            </a:r>
            <a:r>
              <a:rPr lang="ru-RU" sz="1800" dirty="0" err="1" smtClean="0"/>
              <a:t>рушійна</a:t>
            </a:r>
            <a:r>
              <a:rPr lang="ru-RU" sz="1800" dirty="0" smtClean="0"/>
              <a:t> </a:t>
            </a:r>
            <a:r>
              <a:rPr lang="ru-RU" sz="1800" dirty="0"/>
              <a:t>силою будь – </a:t>
            </a:r>
            <a:r>
              <a:rPr lang="ru-RU" sz="1800" dirty="0" err="1"/>
              <a:t>якого</a:t>
            </a:r>
            <a:r>
              <a:rPr lang="ru-RU" sz="1800" dirty="0"/>
              <a:t> </a:t>
            </a:r>
            <a:r>
              <a:rPr lang="ru-RU" sz="1800" dirty="0" err="1"/>
              <a:t>процесу</a:t>
            </a:r>
            <a:r>
              <a:rPr lang="ru-RU" sz="1800" dirty="0" smtClean="0"/>
              <a:t>. </a:t>
            </a:r>
            <a:endParaRPr lang="ru-RU" sz="1800" dirty="0"/>
          </a:p>
          <a:p>
            <a:pPr algn="just"/>
            <a:r>
              <a:rPr lang="ru-RU" sz="1800" dirty="0">
                <a:solidFill>
                  <a:srgbClr val="C00000"/>
                </a:solidFill>
              </a:rPr>
              <a:t>2. </a:t>
            </a:r>
            <a:r>
              <a:rPr lang="ru-RU" sz="1800" b="1" dirty="0" err="1" smtClean="0">
                <a:solidFill>
                  <a:srgbClr val="C00000"/>
                </a:solidFill>
              </a:rPr>
              <a:t>Креативність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sz="1800" dirty="0" smtClean="0"/>
              <a:t>- </a:t>
            </a:r>
            <a:r>
              <a:rPr lang="ru-RU" sz="1800" dirty="0" err="1" smtClean="0"/>
              <a:t>найпотужнішим</a:t>
            </a:r>
            <a:r>
              <a:rPr lang="ru-RU" sz="1800" dirty="0" smtClean="0"/>
              <a:t> </a:t>
            </a:r>
            <a:r>
              <a:rPr lang="ru-RU" sz="1800" dirty="0" err="1"/>
              <a:t>інструментом</a:t>
            </a:r>
            <a:r>
              <a:rPr lang="ru-RU" sz="1800" dirty="0"/>
              <a:t> </a:t>
            </a:r>
            <a:r>
              <a:rPr lang="ru-RU" sz="1800" dirty="0" err="1"/>
              <a:t>прогресу</a:t>
            </a:r>
            <a:r>
              <a:rPr lang="ru-RU" sz="1800" dirty="0"/>
              <a:t>. В наш час, </a:t>
            </a:r>
            <a:r>
              <a:rPr lang="ru-RU" sz="1800" dirty="0" err="1"/>
              <a:t>світ</a:t>
            </a:r>
            <a:r>
              <a:rPr lang="ru-RU" sz="1800" dirty="0"/>
              <a:t> </a:t>
            </a:r>
            <a:r>
              <a:rPr lang="ru-RU" sz="1800" dirty="0" err="1"/>
              <a:t>рухається</a:t>
            </a:r>
            <a:r>
              <a:rPr lang="ru-RU" sz="1800" dirty="0"/>
              <a:t> з </a:t>
            </a:r>
            <a:r>
              <a:rPr lang="ru-RU" sz="1800" dirty="0" err="1"/>
              <a:t>надзвичайною</a:t>
            </a:r>
            <a:r>
              <a:rPr lang="ru-RU" sz="1800" dirty="0"/>
              <a:t> </a:t>
            </a:r>
            <a:r>
              <a:rPr lang="ru-RU" sz="1800" dirty="0" err="1"/>
              <a:t>швидкістю</a:t>
            </a:r>
            <a:r>
              <a:rPr lang="ru-RU" sz="1800" dirty="0"/>
              <a:t> і </a:t>
            </a:r>
            <a:r>
              <a:rPr lang="ru-RU" sz="1800" dirty="0" err="1"/>
              <a:t>дехто</a:t>
            </a:r>
            <a:r>
              <a:rPr lang="ru-RU" sz="1800" dirty="0"/>
              <a:t> з людей </a:t>
            </a:r>
            <a:r>
              <a:rPr lang="ru-RU" sz="1800" dirty="0" err="1"/>
              <a:t>вважає</a:t>
            </a:r>
            <a:r>
              <a:rPr lang="ru-RU" sz="1800" dirty="0"/>
              <a:t>, </a:t>
            </a:r>
            <a:r>
              <a:rPr lang="ru-RU" sz="1800" dirty="0" err="1"/>
              <a:t>що</a:t>
            </a:r>
            <a:r>
              <a:rPr lang="ru-RU" sz="1800" dirty="0"/>
              <a:t> </a:t>
            </a:r>
            <a:r>
              <a:rPr lang="ru-RU" sz="1800" dirty="0" err="1"/>
              <a:t>деякі</a:t>
            </a:r>
            <a:r>
              <a:rPr lang="ru-RU" sz="1800" dirty="0"/>
              <a:t> </a:t>
            </a:r>
            <a:r>
              <a:rPr lang="ru-RU" sz="1800" dirty="0" err="1"/>
              <a:t>проекти</a:t>
            </a:r>
            <a:r>
              <a:rPr lang="ru-RU" sz="1800" dirty="0"/>
              <a:t> є </a:t>
            </a:r>
            <a:r>
              <a:rPr lang="ru-RU" sz="1800" dirty="0" err="1"/>
              <a:t>нереальними</a:t>
            </a:r>
            <a:r>
              <a:rPr lang="ru-RU" sz="1800" dirty="0"/>
              <a:t>, а </a:t>
            </a:r>
            <a:r>
              <a:rPr lang="ru-RU" sz="1800" dirty="0" err="1"/>
              <a:t>інші</a:t>
            </a:r>
            <a:r>
              <a:rPr lang="ru-RU" sz="1800" dirty="0"/>
              <a:t> люди просто </a:t>
            </a:r>
            <a:r>
              <a:rPr lang="ru-RU" sz="1800" dirty="0" err="1"/>
              <a:t>втілюють</a:t>
            </a:r>
            <a:r>
              <a:rPr lang="ru-RU" sz="1800" dirty="0"/>
              <a:t> </a:t>
            </a:r>
            <a:r>
              <a:rPr lang="ru-RU" sz="1800" dirty="0" err="1"/>
              <a:t>їх</a:t>
            </a:r>
            <a:r>
              <a:rPr lang="ru-RU" sz="1800" dirty="0"/>
              <a:t> в </a:t>
            </a:r>
            <a:r>
              <a:rPr lang="ru-RU" sz="1800" dirty="0" err="1"/>
              <a:t>життя</a:t>
            </a:r>
            <a:r>
              <a:rPr lang="ru-RU" sz="1800" dirty="0"/>
              <a:t>. </a:t>
            </a:r>
            <a:r>
              <a:rPr lang="ru-RU" sz="1800" dirty="0" err="1"/>
              <a:t>Креативні</a:t>
            </a:r>
            <a:r>
              <a:rPr lang="ru-RU" sz="1800" dirty="0"/>
              <a:t> </a:t>
            </a:r>
            <a:r>
              <a:rPr lang="ru-RU" sz="1800" dirty="0" err="1"/>
              <a:t>учні</a:t>
            </a:r>
            <a:r>
              <a:rPr lang="ru-RU" sz="1800" dirty="0"/>
              <a:t> </a:t>
            </a:r>
            <a:r>
              <a:rPr lang="ru-RU" sz="1800" dirty="0" err="1"/>
              <a:t>успадкують</a:t>
            </a:r>
            <a:r>
              <a:rPr lang="ru-RU" sz="1800" dirty="0"/>
              <a:t> </a:t>
            </a:r>
            <a:r>
              <a:rPr lang="ru-RU" sz="1800" dirty="0" err="1"/>
              <a:t>світ</a:t>
            </a:r>
            <a:r>
              <a:rPr lang="ru-RU" sz="1800" dirty="0"/>
              <a:t>, в той час, як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сумніваються</a:t>
            </a:r>
            <a:r>
              <a:rPr lang="ru-RU" sz="1800" dirty="0" smtClean="0"/>
              <a:t>.</a:t>
            </a:r>
            <a:endParaRPr lang="ru-RU" sz="1800" dirty="0"/>
          </a:p>
          <a:p>
            <a:pPr algn="just"/>
            <a:r>
              <a:rPr lang="ru-RU" sz="1800" dirty="0">
                <a:solidFill>
                  <a:srgbClr val="C00000"/>
                </a:solidFill>
              </a:rPr>
              <a:t>3. </a:t>
            </a:r>
            <a:r>
              <a:rPr lang="ru-RU" sz="1800" b="1" dirty="0" err="1" smtClean="0">
                <a:solidFill>
                  <a:srgbClr val="C00000"/>
                </a:solidFill>
              </a:rPr>
              <a:t>Гнучкість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ru-RU" sz="1800" dirty="0" err="1" smtClean="0"/>
              <a:t>Життя</a:t>
            </a:r>
            <a:r>
              <a:rPr lang="ru-RU" sz="1800" dirty="0" smtClean="0"/>
              <a:t> </a:t>
            </a:r>
            <a:r>
              <a:rPr lang="ru-RU" sz="1800" dirty="0" err="1"/>
              <a:t>неодмінно</a:t>
            </a:r>
            <a:r>
              <a:rPr lang="ru-RU" sz="1800" dirty="0"/>
              <a:t> </a:t>
            </a:r>
            <a:r>
              <a:rPr lang="ru-RU" sz="1800" dirty="0" err="1"/>
              <a:t>кидатиме</a:t>
            </a:r>
            <a:r>
              <a:rPr lang="ru-RU" sz="1800" dirty="0"/>
              <a:t> </a:t>
            </a:r>
            <a:r>
              <a:rPr lang="ru-RU" sz="1800" dirty="0" err="1"/>
              <a:t>тобі</a:t>
            </a:r>
            <a:r>
              <a:rPr lang="ru-RU" sz="1800" dirty="0"/>
              <a:t> </a:t>
            </a:r>
            <a:r>
              <a:rPr lang="ru-RU" sz="1800" dirty="0" err="1"/>
              <a:t>виклик</a:t>
            </a:r>
            <a:r>
              <a:rPr lang="ru-RU" sz="1800" dirty="0"/>
              <a:t> в </a:t>
            </a:r>
            <a:r>
              <a:rPr lang="ru-RU" sz="1800" dirty="0" err="1"/>
              <a:t>міру</a:t>
            </a:r>
            <a:r>
              <a:rPr lang="ru-RU" sz="1800" dirty="0"/>
              <a:t> того, як </a:t>
            </a:r>
            <a:r>
              <a:rPr lang="ru-RU" sz="1800" dirty="0" err="1"/>
              <a:t>ти</a:t>
            </a:r>
            <a:r>
              <a:rPr lang="ru-RU" sz="1800" dirty="0"/>
              <a:t> </a:t>
            </a:r>
            <a:r>
              <a:rPr lang="ru-RU" sz="1800" dirty="0" err="1"/>
              <a:t>зростатимеш</a:t>
            </a:r>
            <a:r>
              <a:rPr lang="ru-RU" sz="1800" dirty="0"/>
              <a:t>. </a:t>
            </a:r>
            <a:r>
              <a:rPr lang="ru-RU" sz="1800" dirty="0" err="1"/>
              <a:t>Немає</a:t>
            </a:r>
            <a:r>
              <a:rPr lang="ru-RU" sz="1800" dirty="0"/>
              <a:t> </a:t>
            </a:r>
            <a:r>
              <a:rPr lang="ru-RU" sz="1800" dirty="0" err="1"/>
              <a:t>значення</a:t>
            </a:r>
            <a:r>
              <a:rPr lang="ru-RU" sz="1800" dirty="0"/>
              <a:t> </a:t>
            </a:r>
            <a:r>
              <a:rPr lang="ru-RU" sz="1800" dirty="0" err="1"/>
              <a:t>скільки</a:t>
            </a:r>
            <a:r>
              <a:rPr lang="ru-RU" sz="1800" dirty="0"/>
              <a:t> </a:t>
            </a:r>
            <a:r>
              <a:rPr lang="ru-RU" sz="1800" dirty="0" err="1"/>
              <a:t>разів</a:t>
            </a:r>
            <a:r>
              <a:rPr lang="ru-RU" sz="1800" dirty="0"/>
              <a:t> </a:t>
            </a:r>
            <a:r>
              <a:rPr lang="ru-RU" sz="1800" dirty="0" err="1"/>
              <a:t>тобі</a:t>
            </a:r>
            <a:r>
              <a:rPr lang="ru-RU" sz="1800" dirty="0"/>
              <a:t> доводилось </a:t>
            </a:r>
            <a:r>
              <a:rPr lang="ru-RU" sz="1800" dirty="0" err="1"/>
              <a:t>падати</a:t>
            </a:r>
            <a:r>
              <a:rPr lang="ru-RU" sz="1800" dirty="0"/>
              <a:t>, </a:t>
            </a:r>
            <a:r>
              <a:rPr lang="ru-RU" sz="1800" dirty="0" err="1"/>
              <a:t>адже</a:t>
            </a:r>
            <a:r>
              <a:rPr lang="ru-RU" sz="1800" dirty="0"/>
              <a:t> </a:t>
            </a:r>
            <a:r>
              <a:rPr lang="ru-RU" sz="1800" dirty="0" err="1"/>
              <a:t>ти</a:t>
            </a:r>
            <a:r>
              <a:rPr lang="ru-RU" sz="1800" dirty="0"/>
              <a:t> </a:t>
            </a:r>
            <a:r>
              <a:rPr lang="ru-RU" sz="1800" dirty="0" err="1"/>
              <a:t>постійно</a:t>
            </a:r>
            <a:r>
              <a:rPr lang="ru-RU" sz="1800" dirty="0"/>
              <a:t> повинен </a:t>
            </a:r>
            <a:r>
              <a:rPr lang="ru-RU" sz="1800" dirty="0" err="1"/>
              <a:t>рухатись</a:t>
            </a:r>
            <a:r>
              <a:rPr lang="ru-RU" sz="1800" dirty="0"/>
              <a:t> вперед </a:t>
            </a:r>
            <a:r>
              <a:rPr lang="ru-RU" sz="1800" dirty="0" err="1"/>
              <a:t>незважаючи</a:t>
            </a:r>
            <a:r>
              <a:rPr lang="ru-RU" sz="1800" dirty="0"/>
              <a:t> на </a:t>
            </a:r>
            <a:r>
              <a:rPr lang="ru-RU" sz="1800" dirty="0" err="1"/>
              <a:t>свої</a:t>
            </a:r>
            <a:r>
              <a:rPr lang="ru-RU" sz="1800" dirty="0"/>
              <a:t> </a:t>
            </a:r>
            <a:r>
              <a:rPr lang="ru-RU" sz="1800" dirty="0" err="1"/>
              <a:t>попередні</a:t>
            </a:r>
            <a:r>
              <a:rPr lang="ru-RU" sz="1800" dirty="0"/>
              <a:t> </a:t>
            </a:r>
            <a:r>
              <a:rPr lang="ru-RU" sz="1800" dirty="0" err="1"/>
              <a:t>невдачі</a:t>
            </a:r>
            <a:r>
              <a:rPr lang="ru-RU" sz="1800" dirty="0"/>
              <a:t>.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єдиний</a:t>
            </a:r>
            <a:r>
              <a:rPr lang="ru-RU" sz="1800" dirty="0"/>
              <a:t> </a:t>
            </a:r>
            <a:r>
              <a:rPr lang="ru-RU" sz="1800" dirty="0" err="1"/>
              <a:t>спосіб</a:t>
            </a:r>
            <a:r>
              <a:rPr lang="ru-RU" sz="1800" dirty="0"/>
              <a:t> </a:t>
            </a:r>
            <a:r>
              <a:rPr lang="ru-RU" sz="1800" dirty="0" err="1"/>
              <a:t>зберегти</a:t>
            </a:r>
            <a:r>
              <a:rPr lang="ru-RU" sz="1800" dirty="0"/>
              <a:t> шлях до </a:t>
            </a:r>
            <a:r>
              <a:rPr lang="ru-RU" sz="1800" dirty="0" err="1"/>
              <a:t>власно</a:t>
            </a:r>
            <a:r>
              <a:rPr lang="ru-RU" sz="1800" dirty="0"/>
              <a:t> </a:t>
            </a:r>
            <a:r>
              <a:rPr lang="ru-RU" sz="1800" dirty="0" err="1"/>
              <a:t>мрії</a:t>
            </a:r>
            <a:r>
              <a:rPr lang="ru-RU" sz="1800" dirty="0"/>
              <a:t> </a:t>
            </a:r>
            <a:r>
              <a:rPr lang="ru-RU" sz="1800" dirty="0" err="1"/>
              <a:t>ясним</a:t>
            </a:r>
            <a:r>
              <a:rPr lang="ru-RU" sz="1800" dirty="0"/>
              <a:t>. З </a:t>
            </a:r>
            <a:r>
              <a:rPr lang="ru-RU" sz="1800" dirty="0" err="1"/>
              <a:t>плином</a:t>
            </a:r>
            <a:r>
              <a:rPr lang="ru-RU" sz="1800" dirty="0"/>
              <a:t> часу </a:t>
            </a:r>
            <a:r>
              <a:rPr lang="ru-RU" sz="1800" dirty="0" err="1"/>
              <a:t>ти</a:t>
            </a:r>
            <a:r>
              <a:rPr lang="ru-RU" sz="1800" dirty="0"/>
              <a:t> </a:t>
            </a:r>
            <a:r>
              <a:rPr lang="ru-RU" sz="1800" dirty="0" err="1"/>
              <a:t>станеш</a:t>
            </a:r>
            <a:r>
              <a:rPr lang="ru-RU" sz="1800" dirty="0"/>
              <a:t> </a:t>
            </a:r>
            <a:r>
              <a:rPr lang="ru-RU" sz="1800" dirty="0" err="1"/>
              <a:t>сильнішим</a:t>
            </a:r>
            <a:r>
              <a:rPr lang="ru-RU" sz="1800" dirty="0"/>
              <a:t> та </a:t>
            </a:r>
            <a:r>
              <a:rPr lang="ru-RU" sz="1800" dirty="0" err="1"/>
              <a:t>більш</a:t>
            </a:r>
            <a:r>
              <a:rPr lang="ru-RU" sz="1800" dirty="0"/>
              <a:t> </a:t>
            </a:r>
            <a:r>
              <a:rPr lang="ru-RU" sz="1800" dirty="0" err="1"/>
              <a:t>стійкими</a:t>
            </a:r>
            <a:r>
              <a:rPr lang="ru-RU" sz="1800" dirty="0" smtClean="0"/>
              <a:t>. </a:t>
            </a:r>
            <a:endParaRPr lang="ru-RU" sz="1800" dirty="0"/>
          </a:p>
          <a:p>
            <a:pPr algn="just"/>
            <a:r>
              <a:rPr lang="ru-RU" sz="1800" dirty="0">
                <a:solidFill>
                  <a:srgbClr val="C00000"/>
                </a:solidFill>
              </a:rPr>
              <a:t>4. </a:t>
            </a:r>
            <a:r>
              <a:rPr lang="ru-RU" sz="1800" b="1" dirty="0" err="1">
                <a:solidFill>
                  <a:srgbClr val="C00000"/>
                </a:solidFill>
              </a:rPr>
              <a:t>Терпіння</a:t>
            </a:r>
            <a:r>
              <a:rPr lang="ru-RU" sz="1800" dirty="0">
                <a:solidFill>
                  <a:srgbClr val="C00000"/>
                </a:solidFill>
              </a:rPr>
              <a:t> </a:t>
            </a:r>
            <a:r>
              <a:rPr lang="ru-RU" sz="1800" dirty="0"/>
              <a:t>– </a:t>
            </a:r>
            <a:r>
              <a:rPr lang="ru-RU" sz="1800" dirty="0" err="1"/>
              <a:t>це</a:t>
            </a:r>
            <a:r>
              <a:rPr lang="ru-RU" sz="1800" dirty="0"/>
              <a:t> </a:t>
            </a:r>
            <a:r>
              <a:rPr lang="ru-RU" sz="1800" dirty="0" err="1"/>
              <a:t>неухильний</a:t>
            </a:r>
            <a:r>
              <a:rPr lang="ru-RU" sz="1800" dirty="0"/>
              <a:t> </a:t>
            </a:r>
            <a:r>
              <a:rPr lang="ru-RU" sz="1800" dirty="0" err="1"/>
              <a:t>рух</a:t>
            </a:r>
            <a:r>
              <a:rPr lang="ru-RU" sz="1800" dirty="0"/>
              <a:t> вперед, </a:t>
            </a:r>
            <a:r>
              <a:rPr lang="ru-RU" sz="1800" dirty="0" err="1"/>
              <a:t>який</a:t>
            </a:r>
            <a:r>
              <a:rPr lang="ru-RU" sz="1800" dirty="0"/>
              <a:t> дозволить </a:t>
            </a:r>
            <a:r>
              <a:rPr lang="ru-RU" sz="1800" dirty="0" err="1"/>
              <a:t>тобі</a:t>
            </a:r>
            <a:r>
              <a:rPr lang="ru-RU" sz="1800" dirty="0"/>
              <a:t> </a:t>
            </a:r>
            <a:r>
              <a:rPr lang="ru-RU" sz="1800" dirty="0" err="1"/>
              <a:t>дістатись</a:t>
            </a:r>
            <a:r>
              <a:rPr lang="ru-RU" sz="1800" dirty="0"/>
              <a:t>, </a:t>
            </a:r>
            <a:r>
              <a:rPr lang="ru-RU" sz="1800" dirty="0" err="1"/>
              <a:t>туди</a:t>
            </a:r>
            <a:r>
              <a:rPr lang="ru-RU" sz="1800" dirty="0"/>
              <a:t> </a:t>
            </a:r>
            <a:r>
              <a:rPr lang="ru-RU" sz="1800" dirty="0" err="1"/>
              <a:t>куди</a:t>
            </a:r>
            <a:r>
              <a:rPr lang="ru-RU" sz="1800" dirty="0"/>
              <a:t> </a:t>
            </a:r>
            <a:r>
              <a:rPr lang="ru-RU" sz="1800" dirty="0" err="1"/>
              <a:t>тобі</a:t>
            </a:r>
            <a:r>
              <a:rPr lang="ru-RU" sz="1800" dirty="0"/>
              <a:t> </a:t>
            </a:r>
            <a:r>
              <a:rPr lang="ru-RU" sz="1800" dirty="0" err="1"/>
              <a:t>потрібно</a:t>
            </a:r>
            <a:r>
              <a:rPr lang="ru-RU" sz="1800" dirty="0"/>
              <a:t>. Напевно, </a:t>
            </a:r>
            <a:r>
              <a:rPr lang="ru-RU" sz="1800" dirty="0" err="1"/>
              <a:t>двома</a:t>
            </a:r>
            <a:r>
              <a:rPr lang="ru-RU" sz="1800" dirty="0"/>
              <a:t> </a:t>
            </a:r>
            <a:r>
              <a:rPr lang="ru-RU" sz="1800" dirty="0" err="1"/>
              <a:t>найважчими</a:t>
            </a:r>
            <a:r>
              <a:rPr lang="ru-RU" sz="1800" dirty="0"/>
              <a:t> </a:t>
            </a:r>
            <a:r>
              <a:rPr lang="ru-RU" sz="1800" dirty="0" err="1"/>
              <a:t>перешкодами</a:t>
            </a:r>
            <a:r>
              <a:rPr lang="ru-RU" sz="1800" dirty="0"/>
              <a:t> на шляху до персонального </a:t>
            </a:r>
            <a:r>
              <a:rPr lang="ru-RU" sz="1800" dirty="0" err="1"/>
              <a:t>зростання</a:t>
            </a:r>
            <a:r>
              <a:rPr lang="ru-RU" sz="1800" dirty="0"/>
              <a:t> </a:t>
            </a:r>
            <a:r>
              <a:rPr lang="ru-RU" sz="1800" dirty="0" err="1"/>
              <a:t>являються</a:t>
            </a:r>
            <a:r>
              <a:rPr lang="ru-RU" sz="1800" dirty="0"/>
              <a:t> </a:t>
            </a:r>
            <a:r>
              <a:rPr lang="ru-RU" sz="1800" dirty="0" err="1"/>
              <a:t>терпіння</a:t>
            </a:r>
            <a:r>
              <a:rPr lang="ru-RU" sz="1800" dirty="0"/>
              <a:t>, яке </a:t>
            </a:r>
            <a:r>
              <a:rPr lang="ru-RU" sz="1800" dirty="0" err="1"/>
              <a:t>дозволяє</a:t>
            </a:r>
            <a:r>
              <a:rPr lang="ru-RU" sz="1800" dirty="0"/>
              <a:t> </a:t>
            </a:r>
            <a:r>
              <a:rPr lang="ru-RU" sz="1800" dirty="0" err="1"/>
              <a:t>тобі</a:t>
            </a:r>
            <a:r>
              <a:rPr lang="ru-RU" sz="1800" dirty="0"/>
              <a:t> </a:t>
            </a:r>
            <a:r>
              <a:rPr lang="ru-RU" sz="1800" dirty="0" err="1"/>
              <a:t>очікувати</a:t>
            </a:r>
            <a:r>
              <a:rPr lang="ru-RU" sz="1800" dirty="0"/>
              <a:t> на </a:t>
            </a:r>
            <a:r>
              <a:rPr lang="ru-RU" sz="1800" dirty="0" err="1"/>
              <a:t>успіх</a:t>
            </a:r>
            <a:r>
              <a:rPr lang="ru-RU" sz="1800" dirty="0"/>
              <a:t> </a:t>
            </a:r>
            <a:r>
              <a:rPr lang="ru-RU" sz="1800" dirty="0" err="1"/>
              <a:t>стільки</a:t>
            </a:r>
            <a:r>
              <a:rPr lang="ru-RU" sz="1800" dirty="0"/>
              <a:t>, </a:t>
            </a:r>
            <a:r>
              <a:rPr lang="ru-RU" sz="1800" dirty="0" err="1"/>
              <a:t>скільки</a:t>
            </a:r>
            <a:r>
              <a:rPr lang="ru-RU" sz="1800" dirty="0"/>
              <a:t> буде </a:t>
            </a:r>
            <a:r>
              <a:rPr lang="ru-RU" sz="1800" dirty="0" err="1"/>
              <a:t>необхідно</a:t>
            </a:r>
            <a:r>
              <a:rPr lang="ru-RU" sz="1800" dirty="0"/>
              <a:t>, та </a:t>
            </a:r>
            <a:r>
              <a:rPr lang="ru-RU" sz="1800" dirty="0" err="1"/>
              <a:t>мужність</a:t>
            </a:r>
            <a:r>
              <a:rPr lang="ru-RU" sz="1800" dirty="0"/>
              <a:t>, яка не </a:t>
            </a:r>
            <a:r>
              <a:rPr lang="ru-RU" sz="1800" dirty="0" err="1"/>
              <a:t>дозволяє</a:t>
            </a:r>
            <a:r>
              <a:rPr lang="ru-RU" sz="1800" dirty="0"/>
              <a:t> </a:t>
            </a:r>
            <a:r>
              <a:rPr lang="ru-RU" sz="1800" dirty="0" err="1"/>
              <a:t>тобі</a:t>
            </a:r>
            <a:r>
              <a:rPr lang="ru-RU" sz="1800" dirty="0"/>
              <a:t> </a:t>
            </a:r>
            <a:r>
              <a:rPr lang="ru-RU" sz="1800" dirty="0" err="1"/>
              <a:t>розчаровуватись</a:t>
            </a:r>
            <a:r>
              <a:rPr lang="ru-RU" sz="1800" dirty="0"/>
              <a:t> в </a:t>
            </a:r>
            <a:r>
              <a:rPr lang="ru-RU" sz="1800" dirty="0" err="1"/>
              <a:t>найважчі</a:t>
            </a:r>
            <a:r>
              <a:rPr lang="ru-RU" sz="1800" dirty="0"/>
              <a:t> </a:t>
            </a:r>
            <a:r>
              <a:rPr lang="ru-RU" sz="1800" dirty="0" err="1"/>
              <a:t>моменти</a:t>
            </a:r>
            <a:r>
              <a:rPr lang="ru-RU" sz="1800" dirty="0"/>
              <a:t> </a:t>
            </a:r>
            <a:r>
              <a:rPr lang="ru-RU" sz="1800" dirty="0" err="1"/>
              <a:t>твого</a:t>
            </a:r>
            <a:r>
              <a:rPr lang="ru-RU" sz="1800" dirty="0"/>
              <a:t> </a:t>
            </a:r>
            <a:r>
              <a:rPr lang="ru-RU" sz="1800" dirty="0" err="1"/>
              <a:t>життя</a:t>
            </a:r>
            <a:r>
              <a:rPr lang="ru-RU" sz="1800" dirty="0" smtClean="0"/>
              <a:t>.</a:t>
            </a:r>
            <a:endParaRPr lang="ru-RU" sz="1800" dirty="0"/>
          </a:p>
          <a:p>
            <a:pPr algn="just"/>
            <a:r>
              <a:rPr lang="ru-RU" sz="1800" dirty="0">
                <a:solidFill>
                  <a:srgbClr val="C00000"/>
                </a:solidFill>
              </a:rPr>
              <a:t>5. </a:t>
            </a:r>
            <a:r>
              <a:rPr lang="ru-RU" sz="1800" b="1" dirty="0" err="1">
                <a:solidFill>
                  <a:srgbClr val="C00000"/>
                </a:solidFill>
              </a:rPr>
              <a:t>Впевненість</a:t>
            </a:r>
            <a:r>
              <a:rPr lang="ru-RU" sz="1800" b="1" dirty="0">
                <a:solidFill>
                  <a:srgbClr val="C00000"/>
                </a:solidFill>
              </a:rPr>
              <a:t> у </a:t>
            </a:r>
            <a:r>
              <a:rPr lang="ru-RU" sz="1800" b="1" dirty="0" err="1">
                <a:solidFill>
                  <a:srgbClr val="C00000"/>
                </a:solidFill>
              </a:rPr>
              <a:t>власних</a:t>
            </a:r>
            <a:r>
              <a:rPr lang="ru-RU" sz="1800" b="1" dirty="0">
                <a:solidFill>
                  <a:srgbClr val="C00000"/>
                </a:solidFill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</a:rPr>
              <a:t>силах </a:t>
            </a:r>
            <a:r>
              <a:rPr lang="ru-RU" sz="1800" dirty="0" smtClean="0"/>
              <a:t>- </a:t>
            </a:r>
            <a:r>
              <a:rPr lang="ru-RU" sz="1800" dirty="0" err="1"/>
              <a:t>найважливішою</a:t>
            </a:r>
            <a:r>
              <a:rPr lang="ru-RU" sz="1800" dirty="0"/>
              <a:t> </a:t>
            </a:r>
            <a:r>
              <a:rPr lang="ru-RU" sz="1800" dirty="0" err="1"/>
              <a:t>життєвою</a:t>
            </a:r>
            <a:r>
              <a:rPr lang="ru-RU" sz="1800" dirty="0"/>
              <a:t> </a:t>
            </a:r>
            <a:r>
              <a:rPr lang="ru-RU" sz="1800" dirty="0" err="1"/>
              <a:t>навичкою,адже</a:t>
            </a:r>
            <a:r>
              <a:rPr lang="ru-RU" sz="1800" dirty="0"/>
              <a:t> без </a:t>
            </a:r>
            <a:r>
              <a:rPr lang="ru-RU" sz="1800" dirty="0" err="1"/>
              <a:t>неї</a:t>
            </a:r>
            <a:r>
              <a:rPr lang="ru-RU" sz="1800" dirty="0"/>
              <a:t> </a:t>
            </a:r>
            <a:r>
              <a:rPr lang="ru-RU" sz="1800" dirty="0" err="1"/>
              <a:t>втілення</a:t>
            </a:r>
            <a:r>
              <a:rPr lang="ru-RU" sz="1800" dirty="0"/>
              <a:t> </a:t>
            </a:r>
            <a:r>
              <a:rPr lang="ru-RU" sz="1800" dirty="0" err="1"/>
              <a:t>всіх</a:t>
            </a:r>
            <a:r>
              <a:rPr lang="ru-RU" sz="1800" dirty="0"/>
              <a:t> </a:t>
            </a:r>
            <a:r>
              <a:rPr lang="ru-RU" sz="1800" dirty="0" err="1"/>
              <a:t>інших</a:t>
            </a:r>
            <a:r>
              <a:rPr lang="ru-RU" sz="1800" dirty="0"/>
              <a:t> </a:t>
            </a:r>
            <a:r>
              <a:rPr lang="ru-RU" sz="1800" dirty="0" err="1"/>
              <a:t>навичок</a:t>
            </a:r>
            <a:r>
              <a:rPr lang="ru-RU" sz="1800" dirty="0"/>
              <a:t> є </a:t>
            </a:r>
            <a:r>
              <a:rPr lang="ru-RU" sz="1800" dirty="0" err="1"/>
              <a:t>неможливим</a:t>
            </a:r>
            <a:r>
              <a:rPr lang="ru-RU" sz="1800" dirty="0"/>
              <a:t>. Будь самим собою, </a:t>
            </a:r>
            <a:r>
              <a:rPr lang="ru-RU" sz="1800" dirty="0" err="1"/>
              <a:t>інші</a:t>
            </a:r>
            <a:r>
              <a:rPr lang="ru-RU" sz="1800" dirty="0"/>
              <a:t> </a:t>
            </a:r>
            <a:r>
              <a:rPr lang="ru-RU" sz="1800" dirty="0" err="1"/>
              <a:t>ролі</a:t>
            </a:r>
            <a:r>
              <a:rPr lang="ru-RU" sz="1800" dirty="0"/>
              <a:t> </a:t>
            </a:r>
            <a:r>
              <a:rPr lang="ru-RU" sz="1800" dirty="0" err="1"/>
              <a:t>зайняті</a:t>
            </a:r>
            <a:r>
              <a:rPr lang="ru-RU" sz="1800" dirty="0"/>
              <a:t>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851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11" y="0"/>
            <a:ext cx="91746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76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9231" y="152401"/>
            <a:ext cx="4232030" cy="1406768"/>
          </a:xfrm>
        </p:spPr>
        <p:txBody>
          <a:bodyPr>
            <a:normAutofit/>
          </a:bodyPr>
          <a:lstStyle/>
          <a:p>
            <a:r>
              <a:rPr lang="ru-RU" sz="1600" dirty="0"/>
              <a:t>Три </a:t>
            </a:r>
            <a:r>
              <a:rPr lang="ru-RU" sz="1600" dirty="0" err="1"/>
              <a:t>чверті</a:t>
            </a:r>
            <a:r>
              <a:rPr lang="ru-RU" sz="1600" dirty="0"/>
              <a:t> того, </a:t>
            </a:r>
            <a:r>
              <a:rPr lang="ru-RU" sz="1600" dirty="0" err="1"/>
              <a:t>що</a:t>
            </a:r>
            <a:r>
              <a:rPr lang="ru-RU" sz="1600" dirty="0"/>
              <a:t> </a:t>
            </a:r>
            <a:r>
              <a:rPr lang="ru-RU" sz="1600" dirty="0" err="1"/>
              <a:t>робиться</a:t>
            </a:r>
            <a:r>
              <a:rPr lang="ru-RU" sz="1600" dirty="0"/>
              <a:t> на </a:t>
            </a:r>
            <a:r>
              <a:rPr lang="ru-RU" sz="1600" dirty="0" err="1"/>
              <a:t>репетиції</a:t>
            </a:r>
            <a:r>
              <a:rPr lang="ru-RU" sz="1600" dirty="0"/>
              <a:t>, </a:t>
            </a:r>
            <a:r>
              <a:rPr lang="ru-RU" sz="1600" dirty="0" err="1"/>
              <a:t>зазвичай</a:t>
            </a:r>
            <a:r>
              <a:rPr lang="ru-RU" sz="1600" dirty="0"/>
              <a:t> не входить до спектаклю.</a:t>
            </a:r>
            <a:br>
              <a:rPr lang="ru-RU" sz="1600" dirty="0"/>
            </a:br>
            <a:r>
              <a:rPr lang="ru-RU" sz="1600" dirty="0" smtClean="0"/>
              <a:t>                   </a:t>
            </a:r>
            <a:r>
              <a:rPr lang="ru-RU" sz="1600" dirty="0" err="1" smtClean="0"/>
              <a:t>Костянтин</a:t>
            </a:r>
            <a:r>
              <a:rPr lang="ru-RU" sz="1600" dirty="0" smtClean="0"/>
              <a:t> </a:t>
            </a:r>
            <a:r>
              <a:rPr lang="ru-RU" sz="1600" dirty="0" err="1"/>
              <a:t>Станіславський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1027" name="Picture 3" descr="D:\Camera\20150407_1546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6" t="19316" r="22878" b="8889"/>
          <a:stretch/>
        </p:blipFill>
        <p:spPr bwMode="auto">
          <a:xfrm>
            <a:off x="-1" y="189408"/>
            <a:ext cx="3774831" cy="655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ирилюк\Фото гурток\100_62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46" y="3871545"/>
            <a:ext cx="4724397" cy="272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45" y="1270775"/>
            <a:ext cx="4724397" cy="2480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72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0"/>
            <a:ext cx="29749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D:\Кирилюк\гурток\фото\IMG_21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44" r="13989" b="2222"/>
          <a:stretch/>
        </p:blipFill>
        <p:spPr bwMode="auto">
          <a:xfrm>
            <a:off x="2121877" y="0"/>
            <a:ext cx="2485292" cy="315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Кирилюк\гурток\фото\IMG_219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21" t="10092" r="30770" b="5634"/>
          <a:stretch/>
        </p:blipFill>
        <p:spPr bwMode="auto">
          <a:xfrm>
            <a:off x="4443046" y="0"/>
            <a:ext cx="4700954" cy="412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652" y="3158881"/>
            <a:ext cx="4243387" cy="3699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467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ліцей різне\ліцей\фото ліце1 2013\1234\P227016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9" t="5641" r="3205"/>
          <a:stretch/>
        </p:blipFill>
        <p:spPr bwMode="auto">
          <a:xfrm>
            <a:off x="3946483" y="3374516"/>
            <a:ext cx="4341733" cy="34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cer\Desktop\ДЛЯ АВДЄЄВОЇ\IMG_48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2" t="4615" r="21282" b="9745"/>
          <a:stretch/>
        </p:blipFill>
        <p:spPr bwMode="auto">
          <a:xfrm>
            <a:off x="252048" y="568569"/>
            <a:ext cx="3528646" cy="587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cer\Desktop\ДЛЯ АВДЄЄВОЇ\IMG_7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0" t="5813" r="11025" b="26324"/>
          <a:stretch/>
        </p:blipFill>
        <p:spPr bwMode="auto">
          <a:xfrm>
            <a:off x="3946483" y="93784"/>
            <a:ext cx="2263351" cy="314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824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3" t="40569" r="59231"/>
          <a:stretch/>
        </p:blipFill>
        <p:spPr bwMode="auto">
          <a:xfrm>
            <a:off x="1512277" y="128954"/>
            <a:ext cx="2180492" cy="3088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D:\Camera\20150406_1128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4700"/>
            <a:ext cx="47244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cer\Desktop\ДЛЯ АВДЄЄВОЇ\IMG_70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7" r="15128" b="2394"/>
          <a:stretch/>
        </p:blipFill>
        <p:spPr bwMode="auto">
          <a:xfrm>
            <a:off x="4829909" y="1"/>
            <a:ext cx="4314092" cy="338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cer\Desktop\ДЛЯ АВДЄЄВОЇ\IMG_479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1"/>
          <a:stretch/>
        </p:blipFill>
        <p:spPr bwMode="auto">
          <a:xfrm>
            <a:off x="4900247" y="3761643"/>
            <a:ext cx="4052045" cy="264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974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0282" y="0"/>
            <a:ext cx="7886700" cy="3681046"/>
          </a:xfrm>
        </p:spPr>
        <p:txBody>
          <a:bodyPr>
            <a:noAutofit/>
          </a:bodyPr>
          <a:lstStyle/>
          <a:p>
            <a:pPr algn="ctr"/>
            <a:r>
              <a:rPr lang="uk-UA" sz="72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Секрети </a:t>
            </a:r>
            <a:br>
              <a:rPr lang="uk-UA" sz="72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</a:br>
            <a:r>
              <a:rPr lang="uk-UA" sz="72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успішного декламатора</a:t>
            </a:r>
            <a:endParaRPr lang="ru-RU" sz="7200" b="1" dirty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307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06" y="3427209"/>
            <a:ext cx="4741739" cy="3161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3292" y="1101261"/>
            <a:ext cx="720969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Секрет № 1    </a:t>
            </a:r>
            <a:r>
              <a:rPr lang="uk-UA" sz="4800" b="1" dirty="0" smtClean="0">
                <a:solidFill>
                  <a:srgbClr val="FF0000"/>
                </a:solidFill>
              </a:rPr>
              <a:t>Артикуляція</a:t>
            </a:r>
          </a:p>
          <a:p>
            <a:pPr algn="ctr"/>
            <a:r>
              <a:rPr lang="uk-UA" sz="6600" b="1" dirty="0" smtClean="0">
                <a:ln w="28575"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Язик без кісток</a:t>
            </a:r>
            <a:endParaRPr lang="ru-RU" sz="6600" b="1" dirty="0">
              <a:ln w="28575">
                <a:solidFill>
                  <a:sysClr val="windowText" lastClr="000000"/>
                </a:solidFill>
              </a:ln>
              <a:solidFill>
                <a:srgbClr val="92D050"/>
              </a:solidFill>
            </a:endParaRPr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614" y="3833320"/>
            <a:ext cx="4654306" cy="2905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6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552" y="2009563"/>
            <a:ext cx="805375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/>
              <a:t>1</a:t>
            </a:r>
            <a:r>
              <a:rPr lang="uk-UA" sz="3200" b="1" dirty="0"/>
              <a:t>)	пластичну гімнастику органів мовлення, тобто вправи для розминки і тренування м’язів мовленнєвого апарату (рота, щелеп, губ, язика); </a:t>
            </a:r>
            <a:endParaRPr lang="ru-RU" sz="3200" dirty="0"/>
          </a:p>
          <a:p>
            <a:r>
              <a:rPr lang="uk-UA" sz="3200" b="1" dirty="0"/>
              <a:t>2)	вправи на тренування артикуляції голосних і приголосних у складах, словах, фразах.</a:t>
            </a:r>
            <a:endParaRPr lang="ru-RU" sz="3200" dirty="0"/>
          </a:p>
          <a:p>
            <a:r>
              <a:rPr lang="uk-UA" b="1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91506" y="295110"/>
            <a:ext cx="6400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>
                <a:solidFill>
                  <a:srgbClr val="FF0000"/>
                </a:solidFill>
              </a:rPr>
              <a:t>Відпрацьовування дикції містить у собі два елементи:</a:t>
            </a:r>
            <a:endParaRPr lang="ru-RU" sz="3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1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538" y="1690862"/>
            <a:ext cx="82999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На </a:t>
            </a:r>
            <a:r>
              <a:rPr lang="ru-RU" sz="3600" dirty="0"/>
              <a:t>„раз” – </a:t>
            </a:r>
            <a:r>
              <a:rPr lang="uk-UA" sz="3600" dirty="0" smtClean="0"/>
              <a:t>розтягніть губи в усмішку, не оголюючи зубів; на </a:t>
            </a:r>
            <a:r>
              <a:rPr lang="uk-UA" sz="3600" dirty="0" err="1" smtClean="0"/>
              <a:t>„два</a:t>
            </a:r>
            <a:r>
              <a:rPr lang="uk-UA" sz="3600" dirty="0" smtClean="0"/>
              <a:t>” – витягніть губи щільною трубочкою вперед (</a:t>
            </a:r>
            <a:r>
              <a:rPr lang="uk-UA" sz="3600" dirty="0" err="1" smtClean="0"/>
              <a:t>„хоботок</a:t>
            </a:r>
            <a:r>
              <a:rPr lang="uk-UA" sz="3600" dirty="0" smtClean="0"/>
              <a:t>”); на </a:t>
            </a:r>
            <a:r>
              <a:rPr lang="uk-UA" sz="3600" dirty="0" err="1" smtClean="0"/>
              <a:t>„три</a:t>
            </a:r>
            <a:r>
              <a:rPr lang="uk-UA" sz="3600" dirty="0" smtClean="0"/>
              <a:t>, </a:t>
            </a:r>
            <a:r>
              <a:rPr lang="uk-UA" sz="3600" dirty="0" err="1" smtClean="0"/>
              <a:t>„чотири</a:t>
            </a:r>
            <a:r>
              <a:rPr lang="uk-UA" sz="3600" dirty="0" smtClean="0"/>
              <a:t>”, </a:t>
            </a:r>
            <a:r>
              <a:rPr lang="uk-UA" sz="3600" dirty="0" err="1" smtClean="0"/>
              <a:t>„п’ять</a:t>
            </a:r>
            <a:r>
              <a:rPr lang="uk-UA" sz="3600" dirty="0" smtClean="0"/>
              <a:t>”, </a:t>
            </a:r>
            <a:r>
              <a:rPr lang="uk-UA" sz="3600" dirty="0" err="1" smtClean="0"/>
              <a:t>„шість</a:t>
            </a:r>
            <a:r>
              <a:rPr lang="uk-UA" sz="3600" dirty="0" smtClean="0"/>
              <a:t>” – рухайте </a:t>
            </a:r>
            <a:r>
              <a:rPr lang="uk-UA" sz="3600" dirty="0" err="1" smtClean="0"/>
              <a:t>„хоботком</a:t>
            </a:r>
            <a:r>
              <a:rPr lang="uk-UA" sz="3600" dirty="0" smtClean="0"/>
              <a:t>” почергово вправо, вліво, вгору, вниз; на </a:t>
            </a:r>
            <a:r>
              <a:rPr lang="uk-UA" sz="3600" dirty="0" err="1" smtClean="0"/>
              <a:t>„сім</a:t>
            </a:r>
            <a:r>
              <a:rPr lang="uk-UA" sz="3600" dirty="0" smtClean="0"/>
              <a:t>” – знову усмішка; на </a:t>
            </a:r>
            <a:r>
              <a:rPr lang="uk-UA" sz="3600" dirty="0" err="1" smtClean="0"/>
              <a:t>„вісім</a:t>
            </a:r>
            <a:r>
              <a:rPr lang="uk-UA" sz="3600" dirty="0" smtClean="0"/>
              <a:t>” – вихідне положення. </a:t>
            </a:r>
          </a:p>
          <a:p>
            <a:r>
              <a:rPr lang="ru-RU" sz="3600" dirty="0" err="1" smtClean="0"/>
              <a:t>Вправу</a:t>
            </a:r>
            <a:r>
              <a:rPr lang="ru-RU" sz="3600" dirty="0" smtClean="0"/>
              <a:t> </a:t>
            </a:r>
            <a:r>
              <a:rPr lang="ru-RU" sz="3600" dirty="0"/>
              <a:t>треба </a:t>
            </a:r>
            <a:r>
              <a:rPr lang="ru-RU" sz="3600" dirty="0" err="1"/>
              <a:t>повторити</a:t>
            </a:r>
            <a:r>
              <a:rPr lang="ru-RU" sz="3600" dirty="0"/>
              <a:t> 3-4 рази.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51493" y="524580"/>
            <a:ext cx="32319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 err="1">
                <a:solidFill>
                  <a:srgbClr val="FF0000"/>
                </a:solidFill>
              </a:rPr>
              <a:t>Вправа</a:t>
            </a:r>
            <a:r>
              <a:rPr lang="ru-RU" sz="4800" b="1" i="1" dirty="0">
                <a:solidFill>
                  <a:srgbClr val="FF0000"/>
                </a:solidFill>
              </a:rPr>
              <a:t> №1</a:t>
            </a:r>
          </a:p>
        </p:txBody>
      </p:sp>
    </p:spTree>
    <p:extLst>
      <p:ext uri="{BB962C8B-B14F-4D97-AF65-F5344CB8AC3E}">
        <p14:creationId xmlns:p14="http://schemas.microsoft.com/office/powerpoint/2010/main" val="216340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7322" y="736938"/>
            <a:ext cx="393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8554" y="1877817"/>
            <a:ext cx="798341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800" dirty="0" smtClean="0">
                <a:solidFill>
                  <a:prstClr val="black"/>
                </a:solidFill>
              </a:rPr>
              <a:t>Поставте лікті на стіл і обіпріться підборіддям на кулаки. </a:t>
            </a:r>
            <a:r>
              <a:rPr lang="uk-UA" sz="2800" dirty="0" err="1" smtClean="0">
                <a:solidFill>
                  <a:prstClr val="black"/>
                </a:solidFill>
              </a:rPr>
              <a:t>Артикуляційно</a:t>
            </a:r>
            <a:r>
              <a:rPr lang="uk-UA" sz="2800" dirty="0" smtClean="0">
                <a:solidFill>
                  <a:prstClr val="black"/>
                </a:solidFill>
              </a:rPr>
              <a:t> чітко читайте будь-який текст  (</a:t>
            </a:r>
            <a:r>
              <a:rPr lang="uk-UA" sz="2800" dirty="0" err="1" smtClean="0">
                <a:solidFill>
                  <a:prstClr val="black"/>
                </a:solidFill>
              </a:rPr>
              <a:t>Текст</a:t>
            </a:r>
            <a:r>
              <a:rPr lang="uk-UA" sz="2800" dirty="0" smtClean="0">
                <a:solidFill>
                  <a:prstClr val="black"/>
                </a:solidFill>
              </a:rPr>
              <a:t> на екрані ).</a:t>
            </a:r>
          </a:p>
          <a:p>
            <a:pPr lvl="0" algn="just"/>
            <a:r>
              <a:rPr lang="uk-UA" sz="2800" dirty="0" smtClean="0">
                <a:solidFill>
                  <a:prstClr val="black"/>
                </a:solidFill>
              </a:rPr>
              <a:t> При цьому ви повинні напружувати м’язи нижньої шелепи, рух якої обмежують ваші руки. Намагайтеся в цьому положенні досягати чіткої вимови. Ця вправа допоможе позбутися так званого </a:t>
            </a:r>
            <a:r>
              <a:rPr lang="uk-UA" sz="2800" dirty="0" err="1" smtClean="0">
                <a:solidFill>
                  <a:prstClr val="black"/>
                </a:solidFill>
              </a:rPr>
              <a:t>„щелепного</a:t>
            </a:r>
            <a:r>
              <a:rPr lang="uk-UA" sz="2800" dirty="0" smtClean="0">
                <a:solidFill>
                  <a:prstClr val="black"/>
                </a:solidFill>
              </a:rPr>
              <a:t> затиснення” (К. Станіславський), яке призводить до млявості мовлення. </a:t>
            </a:r>
            <a:endParaRPr lang="uk-UA" sz="28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9729" y="275273"/>
            <a:ext cx="6202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i="1" dirty="0" err="1">
                <a:solidFill>
                  <a:srgbClr val="FF0000"/>
                </a:solidFill>
              </a:rPr>
              <a:t>Вправа</a:t>
            </a:r>
            <a:r>
              <a:rPr lang="ru-RU" sz="3600" b="1" i="1" dirty="0">
                <a:solidFill>
                  <a:srgbClr val="FF0000"/>
                </a:solidFill>
              </a:rPr>
              <a:t> 2. (</a:t>
            </a:r>
            <a:r>
              <a:rPr lang="ru-RU" sz="3600" b="1" i="1" dirty="0" err="1">
                <a:solidFill>
                  <a:srgbClr val="FF0000"/>
                </a:solidFill>
              </a:rPr>
              <a:t>Вправа</a:t>
            </a:r>
            <a:r>
              <a:rPr lang="ru-RU" sz="3600" b="1" i="1" dirty="0">
                <a:solidFill>
                  <a:srgbClr val="FF0000"/>
                </a:solidFill>
              </a:rPr>
              <a:t> на </a:t>
            </a:r>
            <a:r>
              <a:rPr lang="ru-RU" sz="3600" b="1" i="1" dirty="0" err="1">
                <a:solidFill>
                  <a:srgbClr val="FF0000"/>
                </a:solidFill>
              </a:rPr>
              <a:t>тренування</a:t>
            </a:r>
            <a:r>
              <a:rPr lang="ru-RU" sz="36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</a:rPr>
              <a:t>м’язів</a:t>
            </a:r>
            <a:r>
              <a:rPr lang="ru-RU" sz="36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err="1">
                <a:solidFill>
                  <a:srgbClr val="FF0000"/>
                </a:solidFill>
              </a:rPr>
              <a:t>щелеп</a:t>
            </a:r>
            <a:r>
              <a:rPr lang="ru-RU" sz="3600" b="1" i="1" dirty="0">
                <a:solidFill>
                  <a:srgbClr val="FF0000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57487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3384" y="2096815"/>
            <a:ext cx="79716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5400" b="1" dirty="0" err="1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кпт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кфт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кшт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кст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ктщ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мгм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ргм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тгм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пгм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фгм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ткр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ктр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дрт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ркт</a:t>
            </a:r>
            <a:r>
              <a:rPr lang="uk-UA" sz="54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5400" b="1" dirty="0" err="1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кфа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кпо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кту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кши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кси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рла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рло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рлу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рлі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</a:t>
            </a:r>
            <a:r>
              <a:rPr lang="uk-UA" sz="5400" b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рли</a:t>
            </a:r>
            <a:r>
              <a:rPr lang="uk-UA" sz="54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</a:t>
            </a:r>
            <a:endParaRPr lang="ru-RU" sz="54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0066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6302" y="709193"/>
            <a:ext cx="50545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i="1" dirty="0">
                <a:solidFill>
                  <a:srgbClr val="FF0000"/>
                </a:solidFill>
              </a:rPr>
              <a:t>В</a:t>
            </a:r>
            <a:r>
              <a:rPr lang="uk-UA" sz="3600" b="1" i="1" u="sng" dirty="0">
                <a:solidFill>
                  <a:srgbClr val="FF0000"/>
                </a:solidFill>
              </a:rPr>
              <a:t>чимося швидко і </a:t>
            </a:r>
            <a:r>
              <a:rPr lang="uk-UA" sz="3600" b="1" i="1" u="sng" dirty="0" smtClean="0">
                <a:solidFill>
                  <a:srgbClr val="FF0000"/>
                </a:solidFill>
              </a:rPr>
              <a:t>чітко</a:t>
            </a:r>
            <a:br>
              <a:rPr lang="uk-UA" sz="3600" b="1" i="1" u="sng" dirty="0" smtClean="0">
                <a:solidFill>
                  <a:srgbClr val="FF0000"/>
                </a:solidFill>
              </a:rPr>
            </a:br>
            <a:r>
              <a:rPr lang="uk-UA" sz="3600" b="1" i="1" u="sng" dirty="0" smtClean="0">
                <a:solidFill>
                  <a:srgbClr val="FF0000"/>
                </a:solidFill>
              </a:rPr>
              <a:t> </a:t>
            </a:r>
            <a:r>
              <a:rPr lang="uk-UA" sz="3600" b="1" i="1" u="sng" dirty="0">
                <a:solidFill>
                  <a:srgbClr val="FF0000"/>
                </a:solidFill>
              </a:rPr>
              <a:t>вимовляти: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2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194430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король-орел;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хвала </a:t>
            </a:r>
            <a:r>
              <a:rPr lang="ru-RU" sz="3200" dirty="0" err="1"/>
              <a:t>халві</a:t>
            </a:r>
            <a:r>
              <a:rPr lang="ru-RU" sz="3200" dirty="0"/>
              <a:t>; </a:t>
            </a:r>
            <a:endParaRPr lang="ru-RU" sz="3200" dirty="0" smtClean="0"/>
          </a:p>
          <a:p>
            <a:r>
              <a:rPr lang="ru-RU" sz="3200" dirty="0" err="1" smtClean="0"/>
              <a:t>лібрето</a:t>
            </a:r>
            <a:r>
              <a:rPr lang="ru-RU" sz="3200" dirty="0" smtClean="0"/>
              <a:t> </a:t>
            </a:r>
            <a:r>
              <a:rPr lang="ru-RU" sz="3200" dirty="0"/>
              <a:t>„</a:t>
            </a:r>
            <a:r>
              <a:rPr lang="ru-RU" sz="3200" dirty="0" err="1"/>
              <a:t>Ріґолетто</a:t>
            </a:r>
            <a:r>
              <a:rPr lang="ru-RU" sz="3200" dirty="0" smtClean="0"/>
              <a:t>”</a:t>
            </a:r>
          </a:p>
          <a:p>
            <a:r>
              <a:rPr lang="ru-RU" sz="3200" dirty="0" smtClean="0"/>
              <a:t>Саша </a:t>
            </a:r>
            <a:r>
              <a:rPr lang="ru-RU" sz="3200" dirty="0"/>
              <a:t>– </a:t>
            </a:r>
            <a:r>
              <a:rPr lang="ru-RU" sz="3200" dirty="0" err="1"/>
              <a:t>шосе</a:t>
            </a:r>
            <a:r>
              <a:rPr lang="ru-RU" sz="3200" dirty="0"/>
              <a:t> </a:t>
            </a:r>
          </a:p>
          <a:p>
            <a:r>
              <a:rPr lang="ru-RU" sz="32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372797"/>
            <a:ext cx="62718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i="1" dirty="0" smtClean="0">
                <a:solidFill>
                  <a:srgbClr val="FF0000"/>
                </a:solidFill>
              </a:rPr>
              <a:t>Вправи </a:t>
            </a:r>
            <a:br>
              <a:rPr lang="uk-UA" sz="3200" b="1" i="1" dirty="0" smtClean="0">
                <a:solidFill>
                  <a:srgbClr val="FF0000"/>
                </a:solidFill>
              </a:rPr>
            </a:br>
            <a:r>
              <a:rPr lang="uk-UA" sz="3200" b="1" i="1" dirty="0" smtClean="0">
                <a:solidFill>
                  <a:srgbClr val="FF0000"/>
                </a:solidFill>
              </a:rPr>
              <a:t>на вимову  складних для артикуляції словосполучень</a:t>
            </a:r>
            <a:endParaRPr lang="uk-UA" sz="3200" b="1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0522" y="4019398"/>
            <a:ext cx="71510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/>
              <a:t>барикадувати</a:t>
            </a:r>
            <a:r>
              <a:rPr lang="ru-RU" sz="3200" dirty="0"/>
              <a:t>, </a:t>
            </a:r>
            <a:r>
              <a:rPr lang="ru-RU" sz="3200" dirty="0" err="1"/>
              <a:t>екзальтованість</a:t>
            </a:r>
            <a:r>
              <a:rPr lang="ru-RU" sz="3200" dirty="0"/>
              <a:t>, </a:t>
            </a:r>
            <a:r>
              <a:rPr lang="ru-RU" sz="3200" dirty="0" err="1"/>
              <a:t>гідрометцентр</a:t>
            </a:r>
            <a:r>
              <a:rPr lang="ru-RU" sz="3200" dirty="0"/>
              <a:t>, </a:t>
            </a:r>
            <a:r>
              <a:rPr lang="ru-RU" sz="3200" dirty="0" err="1"/>
              <a:t>скомпрометований</a:t>
            </a:r>
            <a:r>
              <a:rPr lang="ru-RU" sz="3200" dirty="0"/>
              <a:t>, </a:t>
            </a:r>
            <a:r>
              <a:rPr lang="ru-RU" sz="3200" dirty="0" err="1"/>
              <a:t>трансформуватися</a:t>
            </a:r>
            <a:r>
              <a:rPr lang="ru-RU" sz="3200" dirty="0"/>
              <a:t>, </a:t>
            </a:r>
            <a:r>
              <a:rPr lang="ru-RU" sz="3200" dirty="0" err="1"/>
              <a:t>деморалізованими</a:t>
            </a:r>
            <a:r>
              <a:rPr lang="ru-RU" sz="3200" dirty="0"/>
              <a:t>, </a:t>
            </a:r>
            <a:r>
              <a:rPr lang="ru-RU" sz="3200" dirty="0" err="1"/>
              <a:t>кристалізуватися</a:t>
            </a:r>
            <a:r>
              <a:rPr lang="ru-RU" sz="3200" dirty="0"/>
              <a:t>, </a:t>
            </a:r>
            <a:r>
              <a:rPr lang="ru-RU" sz="3200" dirty="0" err="1"/>
              <a:t>перенервуватися</a:t>
            </a:r>
            <a:r>
              <a:rPr lang="ru-RU" sz="3200" dirty="0"/>
              <a:t>, </a:t>
            </a:r>
            <a:r>
              <a:rPr lang="ru-RU" sz="3200" dirty="0" err="1"/>
              <a:t>знезаражуючими</a:t>
            </a:r>
            <a:r>
              <a:rPr lang="ru-RU" sz="3200" dirty="0"/>
              <a:t>, </a:t>
            </a:r>
            <a:r>
              <a:rPr lang="ru-RU" sz="3200" dirty="0" err="1"/>
              <a:t>демобілізувалися</a:t>
            </a:r>
            <a:r>
              <a:rPr lang="ru-RU" sz="3200" dirty="0"/>
              <a:t> 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4601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11234" y="606697"/>
            <a:ext cx="56975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Секрет № 2 </a:t>
            </a:r>
            <a:r>
              <a:rPr lang="ru-RU" sz="4800" b="1" dirty="0" err="1">
                <a:solidFill>
                  <a:srgbClr val="FF0000"/>
                </a:solidFill>
              </a:rPr>
              <a:t>Дихання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14401" y="2297723"/>
            <a:ext cx="7678614" cy="3950677"/>
          </a:xfrm>
        </p:spPr>
        <p:txBody>
          <a:bodyPr>
            <a:normAutofit/>
          </a:bodyPr>
          <a:lstStyle/>
          <a:p>
            <a:r>
              <a:rPr lang="uk-UA" sz="4100" dirty="0" smtClean="0"/>
              <a:t>Дихання – це здатність  раціонально витрачати запас повітря, щоб його вистачило саме до того моменту, коли в мовленні можна зробити паузу і поповнити запас.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319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846" y="2043061"/>
            <a:ext cx="77255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/>
              <a:t>1)	своєчасно і непомітно (безшумно) наповнювати легені повітрям;</a:t>
            </a:r>
          </a:p>
          <a:p>
            <a:r>
              <a:rPr lang="uk-UA" sz="2800" dirty="0" smtClean="0"/>
              <a:t>2)	рівномірно, </a:t>
            </a:r>
            <a:r>
              <a:rPr lang="uk-UA" sz="2800" dirty="0" err="1" smtClean="0"/>
              <a:t>„раціонально</a:t>
            </a:r>
            <a:r>
              <a:rPr lang="uk-UA" sz="2800" dirty="0" smtClean="0"/>
              <a:t>” й економно його використовувати;</a:t>
            </a:r>
          </a:p>
          <a:p>
            <a:r>
              <a:rPr lang="uk-UA" sz="2800" dirty="0" smtClean="0"/>
              <a:t>3)	не витрачати запасу повітря до останку, щоб не захлиснутися;</a:t>
            </a:r>
          </a:p>
          <a:p>
            <a:r>
              <a:rPr lang="uk-UA" sz="2800" dirty="0" smtClean="0"/>
              <a:t>4)	не перевантажувати без потреби легені повітрям </a:t>
            </a:r>
            <a:r>
              <a:rPr lang="uk-UA" sz="2800" dirty="0" err="1" smtClean="0"/>
              <a:t>„про</a:t>
            </a:r>
            <a:r>
              <a:rPr lang="uk-UA" sz="2800" dirty="0" smtClean="0"/>
              <a:t> запас” (глибина вдиху має бути прямо пропорційною довжині фрази, яку треба буде вимовити без зупинки).</a:t>
            </a:r>
          </a:p>
          <a:p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3938" y="409528"/>
            <a:ext cx="63070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Правильно дихати під час виразного читання – це: </a:t>
            </a:r>
          </a:p>
        </p:txBody>
      </p:sp>
    </p:spTree>
    <p:extLst>
      <p:ext uri="{BB962C8B-B14F-4D97-AF65-F5344CB8AC3E}">
        <p14:creationId xmlns:p14="http://schemas.microsoft.com/office/powerpoint/2010/main" val="41605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803738"/>
            <a:ext cx="82061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На </a:t>
            </a:r>
            <a:r>
              <a:rPr lang="ru-RU" sz="4000" dirty="0"/>
              <a:t>“раз” </a:t>
            </a:r>
            <a:r>
              <a:rPr lang="ru-RU" sz="4000" dirty="0" err="1"/>
              <a:t>зробіть</a:t>
            </a:r>
            <a:r>
              <a:rPr lang="ru-RU" sz="4000" dirty="0"/>
              <a:t> </a:t>
            </a:r>
            <a:r>
              <a:rPr lang="ru-RU" sz="4000" dirty="0" err="1"/>
              <a:t>удих</a:t>
            </a:r>
            <a:r>
              <a:rPr lang="ru-RU" sz="4000" dirty="0"/>
              <a:t>, на “два” – </a:t>
            </a:r>
            <a:r>
              <a:rPr lang="ru-RU" sz="4000" dirty="0" err="1"/>
              <a:t>затримайте</a:t>
            </a:r>
            <a:r>
              <a:rPr lang="ru-RU" sz="4000" dirty="0"/>
              <a:t> </a:t>
            </a:r>
            <a:r>
              <a:rPr lang="ru-RU" sz="4000" dirty="0" err="1"/>
              <a:t>дихання</a:t>
            </a:r>
            <a:r>
              <a:rPr lang="ru-RU" sz="4000" dirty="0"/>
              <a:t>, а </a:t>
            </a:r>
            <a:r>
              <a:rPr lang="ru-RU" sz="4000" dirty="0" err="1"/>
              <a:t>далі</a:t>
            </a:r>
            <a:r>
              <a:rPr lang="ru-RU" sz="4000" dirty="0"/>
              <a:t> </a:t>
            </a:r>
            <a:r>
              <a:rPr lang="ru-RU" sz="4000" dirty="0" err="1"/>
              <a:t>промовляйте</a:t>
            </a:r>
            <a:r>
              <a:rPr lang="ru-RU" sz="4000" dirty="0"/>
              <a:t> </a:t>
            </a:r>
            <a:r>
              <a:rPr lang="ru-RU" sz="4000" dirty="0" err="1"/>
              <a:t>скоромовку</a:t>
            </a:r>
            <a:r>
              <a:rPr lang="ru-RU" sz="4000" dirty="0"/>
              <a:t>: „У веселому </a:t>
            </a:r>
            <a:r>
              <a:rPr lang="ru-RU" sz="4000" dirty="0" err="1"/>
              <a:t>селі</a:t>
            </a:r>
            <a:r>
              <a:rPr lang="ru-RU" sz="4000" dirty="0"/>
              <a:t> жили-</a:t>
            </a:r>
            <a:r>
              <a:rPr lang="ru-RU" sz="4000" dirty="0" err="1"/>
              <a:t>були</a:t>
            </a:r>
            <a:r>
              <a:rPr lang="ru-RU" sz="4000" dirty="0"/>
              <a:t> </a:t>
            </a:r>
            <a:r>
              <a:rPr lang="ru-RU" sz="4000" dirty="0" err="1"/>
              <a:t>ковалі</a:t>
            </a:r>
            <a:r>
              <a:rPr lang="ru-RU" sz="4000" dirty="0"/>
              <a:t>: раз коваль, два коваль, три коваль...”</a:t>
            </a:r>
          </a:p>
          <a:p>
            <a:r>
              <a:rPr lang="ru-RU" sz="4000" dirty="0"/>
              <a:t> </a:t>
            </a:r>
            <a:r>
              <a:rPr lang="ru-RU" sz="4000" dirty="0" err="1"/>
              <a:t>Цікаво</a:t>
            </a:r>
            <a:r>
              <a:rPr lang="ru-RU" sz="4000" dirty="0"/>
              <a:t>, </a:t>
            </a:r>
            <a:r>
              <a:rPr lang="ru-RU" sz="4000" dirty="0" err="1"/>
              <a:t>скільки</a:t>
            </a:r>
            <a:r>
              <a:rPr lang="ru-RU" sz="4000" dirty="0"/>
              <a:t> </a:t>
            </a:r>
            <a:r>
              <a:rPr lang="ru-RU" sz="4000" dirty="0" err="1"/>
              <a:t>ковалів</a:t>
            </a:r>
            <a:r>
              <a:rPr lang="ru-RU" sz="4000" dirty="0"/>
              <a:t> </a:t>
            </a:r>
            <a:r>
              <a:rPr lang="ru-RU" sz="4000" dirty="0" err="1"/>
              <a:t>ви</a:t>
            </a:r>
            <a:r>
              <a:rPr lang="ru-RU" sz="4000" dirty="0"/>
              <a:t> </a:t>
            </a:r>
            <a:r>
              <a:rPr lang="ru-RU" sz="4000" dirty="0" err="1"/>
              <a:t>перелічите</a:t>
            </a:r>
            <a:r>
              <a:rPr lang="ru-RU" sz="4000" dirty="0"/>
              <a:t> на одному </a:t>
            </a:r>
            <a:r>
              <a:rPr lang="ru-RU" sz="4000" dirty="0" err="1"/>
              <a:t>видиху</a:t>
            </a:r>
            <a:r>
              <a:rPr lang="ru-RU" sz="4000" dirty="0"/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01261" y="387477"/>
            <a:ext cx="262283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i="1" dirty="0" err="1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rPr>
              <a:t>Вправа</a:t>
            </a:r>
            <a:endParaRPr lang="ru-RU" sz="6000" b="1" i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3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522" y="1275265"/>
            <a:ext cx="85695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</a:t>
            </a:r>
            <a:r>
              <a:rPr lang="ru-RU" sz="2400" dirty="0"/>
              <a:t>) </a:t>
            </a:r>
            <a:r>
              <a:rPr lang="uk-UA" sz="2400" dirty="0" smtClean="0"/>
              <a:t>не читати вголос чи промовляти у </a:t>
            </a:r>
            <a:r>
              <a:rPr lang="uk-UA" sz="2400" dirty="0" err="1" smtClean="0"/>
              <a:t>непровітреному</a:t>
            </a:r>
            <a:r>
              <a:rPr lang="uk-UA" sz="2400" dirty="0" smtClean="0"/>
              <a:t>, душному, з надто сухим повітрям приміщенні;</a:t>
            </a:r>
          </a:p>
          <a:p>
            <a:r>
              <a:rPr lang="uk-UA" sz="2400" dirty="0" smtClean="0"/>
              <a:t>б) дихання залежить і від розміру приміщення, його акустики: сила звука залежить і від якості дихання, яка зумовлена активною роботою реберних, діафрагмових і голосових м’язів;</a:t>
            </a:r>
          </a:p>
          <a:p>
            <a:r>
              <a:rPr lang="uk-UA" sz="2400" dirty="0" smtClean="0"/>
              <a:t>в) оскільки надлишок повітря утруднює утворення звуку, не слід набирати в легені надто багато повітря;</a:t>
            </a:r>
          </a:p>
          <a:p>
            <a:r>
              <a:rPr lang="uk-UA" sz="2400" dirty="0" smtClean="0"/>
              <a:t>г) поза мусить бути вільною (рівно сидіти, краще – стояти), грудна клітка не стиснута, голова піднята;</a:t>
            </a:r>
          </a:p>
          <a:p>
            <a:r>
              <a:rPr lang="uk-UA" sz="2400" dirty="0" smtClean="0"/>
              <a:t>ґ) не можна надмірно підсилювати голос, напружуючи голосові зв’язки, бо це вимагатиме напруження і дихального апарату, що призведе до розладу всього апарату мовлення;</a:t>
            </a:r>
          </a:p>
          <a:p>
            <a:r>
              <a:rPr lang="uk-UA" sz="2400" dirty="0" smtClean="0"/>
              <a:t>д) не слід без належної паузи переходити від афективного до врівноваженого мовлення – у стані афекту дихання не може бути правильним.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41905" y="227802"/>
            <a:ext cx="45120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Гігієна</a:t>
            </a:r>
            <a:r>
              <a:rPr lang="ru-RU" sz="44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4400" b="1" i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мовлення:</a:t>
            </a:r>
          </a:p>
        </p:txBody>
      </p:sp>
    </p:spTree>
    <p:extLst>
      <p:ext uri="{BB962C8B-B14F-4D97-AF65-F5344CB8AC3E}">
        <p14:creationId xmlns:p14="http://schemas.microsoft.com/office/powerpoint/2010/main" val="182745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5785" y="1828019"/>
            <a:ext cx="759655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Секрет № 3  </a:t>
            </a:r>
            <a:endParaRPr lang="ru-RU" sz="6000" b="1" dirty="0" smtClean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uk-UA" sz="60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Емоційність</a:t>
            </a:r>
          </a:p>
          <a:p>
            <a:pPr algn="ctr"/>
            <a:r>
              <a:rPr lang="uk-UA" sz="60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емоції у мистецтві – </a:t>
            </a:r>
            <a:br>
              <a:rPr lang="uk-UA" sz="60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uk-UA" sz="60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це душа мистецтва</a:t>
            </a:r>
            <a:endParaRPr lang="uk-UA" sz="60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369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1" t="7700" r="5387" b="2072"/>
          <a:stretch/>
        </p:blipFill>
        <p:spPr>
          <a:xfrm>
            <a:off x="6131169" y="-1"/>
            <a:ext cx="3012830" cy="364587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114" y="-3"/>
            <a:ext cx="4104978" cy="3645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7367">
            <a:off x="303458" y="2514781"/>
            <a:ext cx="3730625" cy="431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4" y="3645877"/>
            <a:ext cx="4524375" cy="3212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0892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14419" y="2130642"/>
            <a:ext cx="7818166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600" b="1" dirty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Секрет № 4  </a:t>
            </a:r>
            <a:endParaRPr lang="ru-RU" sz="6600" b="1" dirty="0" smtClean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uk-UA" sz="6600" b="1" dirty="0" smtClean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Орієнтир на майстра</a:t>
            </a:r>
            <a:endParaRPr lang="uk-UA" sz="6600" b="1" dirty="0">
              <a:ln w="31550" cmpd="sng">
                <a:solidFill>
                  <a:sysClr val="windowText" lastClr="000000"/>
                </a:solidFill>
                <a:prstDash val="solid"/>
              </a:ln>
              <a:solidFill>
                <a:srgbClr val="00B05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381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3753" y="2136339"/>
            <a:ext cx="79365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 smtClean="0"/>
              <a:t>«Читання тексту, поділеного на мовні такти допомагає процесові переживання. Розмічання мовних тактів і читання змушує аналізувати фрази і вникати у їх суть. </a:t>
            </a:r>
          </a:p>
          <a:p>
            <a:r>
              <a:rPr lang="uk-UA" sz="3600" dirty="0" smtClean="0"/>
              <a:t>Не вникнувши в суть, не скажеш правильно фрази. » </a:t>
            </a:r>
            <a:r>
              <a:rPr lang="uk-UA" sz="3600" b="1" i="1" u="sng" dirty="0" smtClean="0"/>
              <a:t>К. Станіславський </a:t>
            </a:r>
            <a:endParaRPr lang="uk-UA" sz="3600" b="1" i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52953" y="489410"/>
            <a:ext cx="704866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ln w="31550" cmpd="sng">
                  <a:solidFill>
                    <a:sysClr val="windowText" lastClr="0000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Секрет № 5  Партитура</a:t>
            </a:r>
          </a:p>
        </p:txBody>
      </p:sp>
    </p:spTree>
    <p:extLst>
      <p:ext uri="{BB962C8B-B14F-4D97-AF65-F5344CB8AC3E}">
        <p14:creationId xmlns:p14="http://schemas.microsoft.com/office/powerpoint/2010/main" val="162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8216" y="305922"/>
            <a:ext cx="83351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dirty="0" smtClean="0"/>
              <a:t>Красива </a:t>
            </a:r>
            <a:r>
              <a:rPr lang="uk-UA" sz="3200" u="sng" dirty="0" smtClean="0"/>
              <a:t>осінь</a:t>
            </a:r>
            <a:r>
              <a:rPr lang="uk-UA" sz="3200" dirty="0" smtClean="0"/>
              <a:t> вишиває </a:t>
            </a:r>
            <a:r>
              <a:rPr lang="uk-UA" sz="3200" u="sng" dirty="0" smtClean="0"/>
              <a:t>клени/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Червоним,/ /жовтим,// срібним,// золотим.///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А листя </a:t>
            </a:r>
            <a:r>
              <a:rPr lang="uk-UA" sz="3200" u="sng" dirty="0" smtClean="0"/>
              <a:t>просить</a:t>
            </a:r>
            <a:r>
              <a:rPr lang="uk-UA" sz="3200" dirty="0" smtClean="0"/>
              <a:t>: /// Виший нас </a:t>
            </a:r>
            <a:r>
              <a:rPr lang="en-US" sz="3200" dirty="0" smtClean="0"/>
              <a:t>/</a:t>
            </a:r>
            <a:r>
              <a:rPr lang="uk-UA" sz="3200" u="dotted" dirty="0" smtClean="0"/>
              <a:t>зеленим</a:t>
            </a:r>
            <a:r>
              <a:rPr lang="uk-UA" sz="3200" dirty="0" smtClean="0"/>
              <a:t>!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Ми ще </a:t>
            </a:r>
            <a:r>
              <a:rPr lang="uk-UA" sz="3200" u="sng" dirty="0" err="1" smtClean="0"/>
              <a:t>побудем</a:t>
            </a:r>
            <a:r>
              <a:rPr lang="uk-UA" sz="3200" u="sng" dirty="0" smtClean="0"/>
              <a:t>,//</a:t>
            </a:r>
            <a:r>
              <a:rPr lang="uk-UA" sz="3200" dirty="0" smtClean="0"/>
              <a:t> ще /</a:t>
            </a:r>
            <a:r>
              <a:rPr lang="uk-UA" sz="3200" u="sng" dirty="0" smtClean="0"/>
              <a:t>не </a:t>
            </a:r>
            <a:r>
              <a:rPr lang="uk-UA" sz="3200" u="sng" dirty="0" err="1" smtClean="0"/>
              <a:t>облетим</a:t>
            </a:r>
            <a:r>
              <a:rPr lang="uk-UA" sz="3200" u="sng" dirty="0" smtClean="0"/>
              <a:t>.</a:t>
            </a:r>
            <a:r>
              <a:rPr lang="uk-UA" sz="3200" dirty="0" smtClean="0"/>
              <a:t>///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А листя </a:t>
            </a:r>
            <a:r>
              <a:rPr lang="uk-UA" sz="3200" u="sng" dirty="0" smtClean="0"/>
              <a:t>просить</a:t>
            </a:r>
            <a:r>
              <a:rPr lang="uk-UA" sz="3200" dirty="0" smtClean="0"/>
              <a:t>: /// </a:t>
            </a:r>
            <a:r>
              <a:rPr lang="uk-UA" sz="3200" u="dottedHeavy" dirty="0" smtClean="0"/>
              <a:t>Дай нам </a:t>
            </a:r>
            <a:r>
              <a:rPr lang="uk-UA" sz="3200" dirty="0" smtClean="0"/>
              <a:t>тої </a:t>
            </a:r>
            <a:r>
              <a:rPr lang="uk-UA" sz="3200" u="sng" dirty="0" smtClean="0"/>
              <a:t>втіхи</a:t>
            </a:r>
            <a:r>
              <a:rPr lang="uk-UA" sz="3200" dirty="0" smtClean="0"/>
              <a:t>!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Сади </a:t>
            </a:r>
            <a:r>
              <a:rPr lang="uk-UA" sz="3200" u="sng" dirty="0" smtClean="0"/>
              <a:t>прекрасні,</a:t>
            </a:r>
            <a:r>
              <a:rPr lang="uk-UA" sz="3200" dirty="0" smtClean="0"/>
              <a:t>// </a:t>
            </a:r>
            <a:r>
              <a:rPr lang="uk-UA" sz="3200" u="dottedHeavy" dirty="0" err="1" smtClean="0"/>
              <a:t>роси</a:t>
            </a:r>
            <a:r>
              <a:rPr lang="uk-UA" sz="3200" dirty="0" err="1" smtClean="0"/>
              <a:t>-</a:t>
            </a:r>
            <a:r>
              <a:rPr lang="uk-UA" sz="3200" dirty="0" smtClean="0"/>
              <a:t> // як вино.///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Ворони </a:t>
            </a:r>
            <a:r>
              <a:rPr lang="uk-UA" sz="3200" u="sng" dirty="0" smtClean="0"/>
              <a:t>п'ють </a:t>
            </a:r>
            <a:r>
              <a:rPr lang="uk-UA" sz="3200" u="sng" dirty="0"/>
              <a:t> </a:t>
            </a:r>
            <a:r>
              <a:rPr lang="uk-UA" sz="3200" u="sng" dirty="0" smtClean="0"/>
              <a:t>/</a:t>
            </a:r>
            <a:r>
              <a:rPr lang="uk-UA" sz="3200" u="dashLong" dirty="0" smtClean="0"/>
              <a:t>надкльовані </a:t>
            </a:r>
            <a:r>
              <a:rPr lang="uk-UA" sz="3200" dirty="0" smtClean="0"/>
              <a:t>горіхи.</a:t>
            </a:r>
          </a:p>
          <a:p>
            <a:pPr>
              <a:lnSpc>
                <a:spcPct val="150000"/>
              </a:lnSpc>
            </a:pPr>
            <a:r>
              <a:rPr lang="uk-UA" sz="3200" dirty="0" smtClean="0"/>
              <a:t>А </a:t>
            </a:r>
            <a:r>
              <a:rPr lang="uk-UA" sz="3200" u="sng" dirty="0" smtClean="0"/>
              <a:t>що їм</a:t>
            </a:r>
            <a:r>
              <a:rPr lang="uk-UA" sz="3200" dirty="0" smtClean="0"/>
              <a:t>//</a:t>
            </a:r>
            <a:r>
              <a:rPr lang="uk-UA" sz="3200" u="dotted" dirty="0" smtClean="0"/>
              <a:t>чорним?</a:t>
            </a:r>
            <a:r>
              <a:rPr lang="uk-UA" sz="3200" dirty="0" smtClean="0"/>
              <a:t> ///Чорним/ </a:t>
            </a:r>
            <a:r>
              <a:rPr lang="uk-UA" sz="3200" u="sng" dirty="0" smtClean="0"/>
              <a:t>все одно</a:t>
            </a:r>
            <a:r>
              <a:rPr lang="uk-UA" sz="3200" dirty="0" smtClean="0"/>
              <a:t>///</a:t>
            </a:r>
            <a:endParaRPr lang="uk-UA" sz="32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1828803" y="351693"/>
            <a:ext cx="586151" cy="33410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4700952" y="422032"/>
            <a:ext cx="679940" cy="263769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961295" y="3306743"/>
            <a:ext cx="586151" cy="263769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6822831" y="1824405"/>
            <a:ext cx="1201615" cy="171449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961295" y="1881554"/>
            <a:ext cx="638907" cy="228601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072664" y="2655276"/>
            <a:ext cx="1682259" cy="164123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6025665" y="3284132"/>
            <a:ext cx="586151" cy="263769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832344" y="3961139"/>
            <a:ext cx="996459" cy="260005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732589" y="3961139"/>
            <a:ext cx="879227" cy="412404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6459415" y="5439508"/>
            <a:ext cx="996462" cy="205153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2614246" y="5439508"/>
            <a:ext cx="973010" cy="27632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761999" y="5357446"/>
            <a:ext cx="1066804" cy="35839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597883" y="4789712"/>
            <a:ext cx="949563" cy="170821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732589" y="4657827"/>
            <a:ext cx="879227" cy="38309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1014051" y="1269858"/>
            <a:ext cx="586151" cy="13188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3100751" y="1203918"/>
            <a:ext cx="931973" cy="197826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4835771" y="1170946"/>
            <a:ext cx="1336431" cy="263770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197973" y="1170946"/>
            <a:ext cx="1301258" cy="230798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4700952" y="2497015"/>
            <a:ext cx="1617788" cy="316523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7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7264"/>
            <a:ext cx="2708031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r="22466"/>
          <a:stretch/>
        </p:blipFill>
        <p:spPr bwMode="auto">
          <a:xfrm>
            <a:off x="0" y="-121261"/>
            <a:ext cx="2708031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831" y="2891569"/>
            <a:ext cx="3669323" cy="376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31" y="796314"/>
            <a:ext cx="2590800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" t="4205" r="4450"/>
          <a:stretch/>
        </p:blipFill>
        <p:spPr bwMode="auto">
          <a:xfrm>
            <a:off x="5298831" y="128954"/>
            <a:ext cx="3669323" cy="293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740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230" y="539260"/>
            <a:ext cx="8921261" cy="6013939"/>
          </a:xfrm>
        </p:spPr>
        <p:txBody>
          <a:bodyPr/>
          <a:lstStyle/>
          <a:p>
            <a:pPr algn="r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>Тож </a:t>
            </a:r>
            <a:r>
              <a:rPr lang="uk-UA" b="1" dirty="0"/>
              <a:t>успіх </a:t>
            </a:r>
            <a:r>
              <a:rPr lang="uk-UA" b="1" dirty="0" smtClean="0"/>
              <a:t>буде…</a:t>
            </a:r>
            <a:r>
              <a:rPr lang="uk-UA" b="1" dirty="0"/>
              <a:t/>
            </a:r>
            <a:br>
              <a:rPr lang="uk-UA" b="1" dirty="0"/>
            </a:br>
            <a:r>
              <a:rPr lang="uk-UA" b="1" dirty="0" smtClean="0"/>
              <a:t>Дякую за увагу</a:t>
            </a: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96"/>
          <a:stretch/>
        </p:blipFill>
        <p:spPr bwMode="auto">
          <a:xfrm>
            <a:off x="140677" y="93784"/>
            <a:ext cx="7252430" cy="448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8432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1154</Words>
  <Application>Microsoft Office PowerPoint</Application>
  <PresentationFormat>Экран (4:3)</PresentationFormat>
  <Paragraphs>116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Основи сценічної майстерності засобами літературного та театрального мистецтва</vt:lpstr>
      <vt:lpstr>Театр – це кафедра, з якої можна дати людям багато добра                             М.В.Гоголь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- Мова          - Математика         - Хімія          - Фізика         - Історія          - Акторська    майстерність 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Результатом занять в театральному гуртку є можливість для учня: </vt:lpstr>
      <vt:lpstr> Психологічні бар’єри – це психологічний стан, що проявляється в неадекватній пасивності людини й перешкоджає виконанню нею тих або інших дій. Емоційний механізм психологічних бар’єрів полягає в підсиленні негативних переживань та установок – страху, сором’язливості, почуття провини, тривоги, низької самооцінки, що асоціюються з новим завданням.</vt:lpstr>
      <vt:lpstr>Презентация PowerPoint</vt:lpstr>
      <vt:lpstr>Перешкоди, які знищують креативність  і стримують успіх:  </vt:lpstr>
      <vt:lpstr>Створення належних умов для роботи:</vt:lpstr>
      <vt:lpstr>  Ти сильніший за всі бар’єри, які стоять на твоєму шляху.</vt:lpstr>
      <vt:lpstr>Презентация PowerPoint</vt:lpstr>
      <vt:lpstr>Три чверті того, що робиться на репетиції, зазвичай не входить до спектаклю.                    Костянтин Станіславський </vt:lpstr>
      <vt:lpstr>Презентация PowerPoint</vt:lpstr>
      <vt:lpstr>Презентация PowerPoint</vt:lpstr>
      <vt:lpstr>Презентация PowerPoint</vt:lpstr>
      <vt:lpstr>Секрети  успішного декламатора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Тож успіх буде… Дякую за увагу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acer</cp:lastModifiedBy>
  <cp:revision>135</cp:revision>
  <dcterms:created xsi:type="dcterms:W3CDTF">2014-11-21T11:00:06Z</dcterms:created>
  <dcterms:modified xsi:type="dcterms:W3CDTF">2020-10-29T07:19:33Z</dcterms:modified>
</cp:coreProperties>
</file>